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286" r:id="rId3"/>
    <p:sldId id="322" r:id="rId4"/>
    <p:sldId id="262" r:id="rId5"/>
    <p:sldId id="272" r:id="rId6"/>
    <p:sldId id="323" r:id="rId7"/>
    <p:sldId id="324" r:id="rId8"/>
    <p:sldId id="325" r:id="rId9"/>
    <p:sldId id="326" r:id="rId10"/>
    <p:sldId id="276" r:id="rId11"/>
    <p:sldId id="273" r:id="rId12"/>
    <p:sldId id="271" r:id="rId13"/>
    <p:sldId id="274" r:id="rId14"/>
    <p:sldId id="307" r:id="rId15"/>
    <p:sldId id="278" r:id="rId16"/>
    <p:sldId id="288" r:id="rId17"/>
    <p:sldId id="316" r:id="rId18"/>
    <p:sldId id="317" r:id="rId19"/>
    <p:sldId id="306" r:id="rId20"/>
    <p:sldId id="309" r:id="rId21"/>
    <p:sldId id="313" r:id="rId22"/>
    <p:sldId id="320" r:id="rId23"/>
    <p:sldId id="321" r:id="rId24"/>
    <p:sldId id="312" r:id="rId25"/>
    <p:sldId id="305" r:id="rId26"/>
    <p:sldId id="310" r:id="rId27"/>
    <p:sldId id="315" r:id="rId28"/>
    <p:sldId id="318" r:id="rId29"/>
    <p:sldId id="319" r:id="rId30"/>
    <p:sldId id="297" r:id="rId31"/>
    <p:sldId id="304" r:id="rId32"/>
    <p:sldId id="308" r:id="rId33"/>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6D99F5-0036-44B3-B88F-42DA9FEF4BB6}">
          <p14:sldIdLst>
            <p14:sldId id="257"/>
            <p14:sldId id="286"/>
            <p14:sldId id="322"/>
            <p14:sldId id="262"/>
            <p14:sldId id="272"/>
            <p14:sldId id="323"/>
            <p14:sldId id="324"/>
            <p14:sldId id="325"/>
            <p14:sldId id="326"/>
            <p14:sldId id="276"/>
            <p14:sldId id="273"/>
            <p14:sldId id="271"/>
            <p14:sldId id="274"/>
            <p14:sldId id="307"/>
            <p14:sldId id="278"/>
            <p14:sldId id="288"/>
            <p14:sldId id="316"/>
            <p14:sldId id="317"/>
            <p14:sldId id="306"/>
            <p14:sldId id="309"/>
            <p14:sldId id="313"/>
            <p14:sldId id="320"/>
            <p14:sldId id="321"/>
            <p14:sldId id="312"/>
            <p14:sldId id="305"/>
            <p14:sldId id="310"/>
            <p14:sldId id="315"/>
            <p14:sldId id="318"/>
            <p14:sldId id="319"/>
            <p14:sldId id="297"/>
            <p14:sldId id="304"/>
            <p14:sldId id="308"/>
          </p14:sldIdLst>
        </p14:section>
        <p14:section name="Untitled Section" id="{A6D68240-91F8-471B-BB00-439B89FD8D9D}">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yna Greenspoon" initials="D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AF"/>
    <a:srgbClr val="FF0066"/>
    <a:srgbClr val="DEC8EE"/>
    <a:srgbClr val="EA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0698" autoAdjust="0"/>
  </p:normalViewPr>
  <p:slideViewPr>
    <p:cSldViewPr>
      <p:cViewPr varScale="1">
        <p:scale>
          <a:sx n="110" d="100"/>
          <a:sy n="110" d="100"/>
        </p:scale>
        <p:origin x="11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Cause of Injury</a:t>
            </a:r>
          </a:p>
        </c:rich>
      </c:tx>
      <c:overlay val="0"/>
    </c:title>
    <c:autoTitleDeleted val="0"/>
    <c:plotArea>
      <c:layout/>
      <c:pieChart>
        <c:varyColors val="1"/>
        <c:ser>
          <c:idx val="0"/>
          <c:order val="0"/>
          <c:tx>
            <c:strRef>
              <c:f>'[Graphs%20and%20Charts%20on%20Preliminary%20KOSCHI%20Data%20Sept%208.xlsx]Sheet2'!$B$1</c:f>
              <c:strCache>
                <c:ptCount val="1"/>
                <c:pt idx="0">
                  <c:v>Frequency</c:v>
                </c:pt>
              </c:strCache>
            </c:strRef>
          </c:tx>
          <c:dPt>
            <c:idx val="0"/>
            <c:bubble3D val="0"/>
            <c:spPr>
              <a:solidFill>
                <a:srgbClr val="92D050"/>
              </a:solidFill>
            </c:spPr>
          </c:dPt>
          <c:dPt>
            <c:idx val="1"/>
            <c:bubble3D val="0"/>
            <c:spPr>
              <a:solidFill>
                <a:srgbClr val="00B0F0"/>
              </a:solidFill>
            </c:spPr>
          </c:dPt>
          <c:dPt>
            <c:idx val="3"/>
            <c:bubble3D val="0"/>
            <c:spPr>
              <a:solidFill>
                <a:srgbClr val="7030A0"/>
              </a:solidFill>
            </c:spPr>
          </c:dPt>
          <c:dPt>
            <c:idx val="5"/>
            <c:bubble3D val="0"/>
            <c:spPr>
              <a:solidFill>
                <a:srgbClr val="00B050"/>
              </a:solidFill>
            </c:spPr>
          </c:dPt>
          <c:dPt>
            <c:idx val="6"/>
            <c:bubble3D val="0"/>
            <c:spPr>
              <a:solidFill>
                <a:srgbClr val="FF0000"/>
              </a:solidFill>
            </c:spPr>
          </c:dPt>
          <c:dPt>
            <c:idx val="7"/>
            <c:bubble3D val="0"/>
            <c:spPr>
              <a:solidFill>
                <a:srgbClr val="FFC000"/>
              </a:solidFill>
            </c:spPr>
          </c:dPt>
          <c:dPt>
            <c:idx val="10"/>
            <c:bubble3D val="0"/>
            <c:spPr>
              <a:solidFill>
                <a:srgbClr val="FFFF00"/>
              </a:solidFill>
            </c:spPr>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'[Graphs%20and%20Charts%20on%20Preliminary%20KOSCHI%20Data%20Sept%208.xlsx]Sheet2'!$A$2:$A$12</c:f>
              <c:strCache>
                <c:ptCount val="11"/>
                <c:pt idx="0">
                  <c:v>Fall</c:v>
                </c:pt>
                <c:pt idx="1">
                  <c:v>MVA</c:v>
                </c:pt>
                <c:pt idx="2">
                  <c:v>Sport Related</c:v>
                </c:pt>
                <c:pt idx="3">
                  <c:v>Non-Accidental </c:v>
                </c:pt>
                <c:pt idx="4">
                  <c:v>Infection</c:v>
                </c:pt>
                <c:pt idx="5">
                  <c:v>Anoxia</c:v>
                </c:pt>
                <c:pt idx="6">
                  <c:v>Stroke</c:v>
                </c:pt>
                <c:pt idx="7">
                  <c:v>Brain Tumour</c:v>
                </c:pt>
                <c:pt idx="8">
                  <c:v>Viral Encephalitis</c:v>
                </c:pt>
                <c:pt idx="9">
                  <c:v>Meningitis</c:v>
                </c:pt>
                <c:pt idx="10">
                  <c:v>Other </c:v>
                </c:pt>
              </c:strCache>
            </c:strRef>
          </c:cat>
          <c:val>
            <c:numRef>
              <c:f>'[Graphs%20and%20Charts%20on%20Preliminary%20KOSCHI%20Data%20Sept%208.xlsx]Sheet2'!$B$2:$B$12</c:f>
              <c:numCache>
                <c:formatCode>General</c:formatCode>
                <c:ptCount val="11"/>
                <c:pt idx="0">
                  <c:v>15</c:v>
                </c:pt>
                <c:pt idx="1">
                  <c:v>65</c:v>
                </c:pt>
                <c:pt idx="2">
                  <c:v>15</c:v>
                </c:pt>
                <c:pt idx="3">
                  <c:v>5</c:v>
                </c:pt>
                <c:pt idx="4">
                  <c:v>11</c:v>
                </c:pt>
                <c:pt idx="5">
                  <c:v>10</c:v>
                </c:pt>
                <c:pt idx="6">
                  <c:v>36</c:v>
                </c:pt>
                <c:pt idx="7">
                  <c:v>29</c:v>
                </c:pt>
                <c:pt idx="8">
                  <c:v>3</c:v>
                </c:pt>
                <c:pt idx="9">
                  <c:v>2</c:v>
                </c:pt>
                <c:pt idx="10">
                  <c:v>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'Distrib Inper K Scores'!$B$1</c:f>
              <c:strCache>
                <c:ptCount val="1"/>
                <c:pt idx="0">
                  <c:v>Frequency</c:v>
                </c:pt>
              </c:strCache>
            </c:strRef>
          </c:tx>
          <c:cat>
            <c:strRef>
              <c:f>'Distrib Inper K Scores'!$A$2:$A$8</c:f>
              <c:strCache>
                <c:ptCount val="7"/>
                <c:pt idx="0">
                  <c:v>2</c:v>
                </c:pt>
                <c:pt idx="1">
                  <c:v>3a</c:v>
                </c:pt>
                <c:pt idx="2">
                  <c:v>3b</c:v>
                </c:pt>
                <c:pt idx="3">
                  <c:v>4a</c:v>
                </c:pt>
                <c:pt idx="4">
                  <c:v>4b</c:v>
                </c:pt>
                <c:pt idx="5">
                  <c:v>5a</c:v>
                </c:pt>
                <c:pt idx="6">
                  <c:v>5b</c:v>
                </c:pt>
              </c:strCache>
            </c:strRef>
          </c:cat>
          <c:val>
            <c:numRef>
              <c:f>'Distrib Inper K Scores'!$B$2:$B$8</c:f>
              <c:numCache>
                <c:formatCode>General</c:formatCode>
                <c:ptCount val="7"/>
                <c:pt idx="0">
                  <c:v>1</c:v>
                </c:pt>
                <c:pt idx="1">
                  <c:v>17</c:v>
                </c:pt>
                <c:pt idx="2">
                  <c:v>33</c:v>
                </c:pt>
                <c:pt idx="3">
                  <c:v>33</c:v>
                </c:pt>
                <c:pt idx="4">
                  <c:v>75</c:v>
                </c:pt>
                <c:pt idx="5">
                  <c:v>13</c:v>
                </c:pt>
                <c:pt idx="6">
                  <c:v>8</c:v>
                </c:pt>
              </c:numCache>
            </c:numRef>
          </c:val>
          <c:smooth val="0"/>
        </c:ser>
        <c:dLbls>
          <c:showLegendKey val="0"/>
          <c:showVal val="0"/>
          <c:showCatName val="0"/>
          <c:showSerName val="0"/>
          <c:showPercent val="0"/>
          <c:showBubbleSize val="0"/>
        </c:dLbls>
        <c:marker val="1"/>
        <c:smooth val="0"/>
        <c:axId val="195601280"/>
        <c:axId val="195601840"/>
      </c:lineChart>
      <c:catAx>
        <c:axId val="195601280"/>
        <c:scaling>
          <c:orientation val="minMax"/>
        </c:scaling>
        <c:delete val="0"/>
        <c:axPos val="b"/>
        <c:title>
          <c:tx>
            <c:rich>
              <a:bodyPr/>
              <a:lstStyle/>
              <a:p>
                <a:pPr>
                  <a:defRPr/>
                </a:pPr>
                <a:r>
                  <a:rPr lang="en-US" dirty="0"/>
                  <a:t>KOSCHI</a:t>
                </a:r>
                <a:r>
                  <a:rPr lang="en-US" baseline="0" dirty="0"/>
                  <a:t> Score</a:t>
                </a:r>
                <a:endParaRPr lang="en-US" dirty="0"/>
              </a:p>
            </c:rich>
          </c:tx>
          <c:overlay val="0"/>
        </c:title>
        <c:numFmt formatCode="General" sourceLinked="0"/>
        <c:majorTickMark val="none"/>
        <c:minorTickMark val="none"/>
        <c:tickLblPos val="nextTo"/>
        <c:crossAx val="195601840"/>
        <c:crosses val="autoZero"/>
        <c:auto val="1"/>
        <c:lblAlgn val="ctr"/>
        <c:lblOffset val="100"/>
        <c:noMultiLvlLbl val="0"/>
      </c:catAx>
      <c:valAx>
        <c:axId val="195601840"/>
        <c:scaling>
          <c:orientation val="minMax"/>
        </c:scaling>
        <c:delete val="0"/>
        <c:axPos val="l"/>
        <c:majorGridlines>
          <c:spPr>
            <a:ln>
              <a:noFill/>
            </a:ln>
          </c:spPr>
        </c:majorGridlines>
        <c:title>
          <c:tx>
            <c:rich>
              <a:bodyPr/>
              <a:lstStyle/>
              <a:p>
                <a:pPr>
                  <a:defRPr/>
                </a:pPr>
                <a:r>
                  <a:rPr lang="en-US" dirty="0"/>
                  <a:t>Count</a:t>
                </a:r>
              </a:p>
            </c:rich>
          </c:tx>
          <c:overlay val="0"/>
        </c:title>
        <c:numFmt formatCode="General" sourceLinked="1"/>
        <c:majorTickMark val="none"/>
        <c:minorTickMark val="none"/>
        <c:tickLblPos val="nextTo"/>
        <c:crossAx val="19560128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KtoPQLMayo!$C$1</c:f>
              <c:strCache>
                <c:ptCount val="1"/>
                <c:pt idx="0">
                  <c:v>Mean PedsQL</c:v>
                </c:pt>
              </c:strCache>
            </c:strRef>
          </c:tx>
          <c:cat>
            <c:strRef>
              <c:f>KtoPQLMayo!$A$2:$A$8</c:f>
              <c:strCache>
                <c:ptCount val="7"/>
                <c:pt idx="0">
                  <c:v>2</c:v>
                </c:pt>
                <c:pt idx="1">
                  <c:v>3a</c:v>
                </c:pt>
                <c:pt idx="2">
                  <c:v>3b</c:v>
                </c:pt>
                <c:pt idx="3">
                  <c:v>4a</c:v>
                </c:pt>
                <c:pt idx="4">
                  <c:v>4b</c:v>
                </c:pt>
                <c:pt idx="5">
                  <c:v>5a</c:v>
                </c:pt>
                <c:pt idx="6">
                  <c:v>5b</c:v>
                </c:pt>
              </c:strCache>
            </c:strRef>
          </c:cat>
          <c:val>
            <c:numRef>
              <c:f>KtoPQLMayo!$C$2:$C$8</c:f>
              <c:numCache>
                <c:formatCode>General</c:formatCode>
                <c:ptCount val="7"/>
                <c:pt idx="0">
                  <c:v>3.75</c:v>
                </c:pt>
                <c:pt idx="1">
                  <c:v>30.86</c:v>
                </c:pt>
                <c:pt idx="2">
                  <c:v>42.3</c:v>
                </c:pt>
                <c:pt idx="3">
                  <c:v>51.47</c:v>
                </c:pt>
                <c:pt idx="4">
                  <c:v>72.430000000000007</c:v>
                </c:pt>
                <c:pt idx="5">
                  <c:v>74.239999999999995</c:v>
                </c:pt>
                <c:pt idx="6">
                  <c:v>84.56</c:v>
                </c:pt>
              </c:numCache>
            </c:numRef>
          </c:val>
          <c:smooth val="0"/>
        </c:ser>
        <c:ser>
          <c:idx val="2"/>
          <c:order val="1"/>
          <c:tx>
            <c:strRef>
              <c:f>KtoPQLMayo!$D$1</c:f>
              <c:strCache>
                <c:ptCount val="1"/>
                <c:pt idx="0">
                  <c:v>Mean MPAI</c:v>
                </c:pt>
              </c:strCache>
            </c:strRef>
          </c:tx>
          <c:spPr>
            <a:ln>
              <a:solidFill>
                <a:srgbClr val="7030A0"/>
              </a:solidFill>
            </a:ln>
          </c:spPr>
          <c:marker>
            <c:spPr>
              <a:ln>
                <a:solidFill>
                  <a:srgbClr val="7030A0"/>
                </a:solidFill>
              </a:ln>
            </c:spPr>
          </c:marker>
          <c:cat>
            <c:strRef>
              <c:f>KtoPQLMayo!$A$2:$A$8</c:f>
              <c:strCache>
                <c:ptCount val="7"/>
                <c:pt idx="0">
                  <c:v>2</c:v>
                </c:pt>
                <c:pt idx="1">
                  <c:v>3a</c:v>
                </c:pt>
                <c:pt idx="2">
                  <c:v>3b</c:v>
                </c:pt>
                <c:pt idx="3">
                  <c:v>4a</c:v>
                </c:pt>
                <c:pt idx="4">
                  <c:v>4b</c:v>
                </c:pt>
                <c:pt idx="5">
                  <c:v>5a</c:v>
                </c:pt>
                <c:pt idx="6">
                  <c:v>5b</c:v>
                </c:pt>
              </c:strCache>
            </c:strRef>
          </c:cat>
          <c:val>
            <c:numRef>
              <c:f>KtoPQLMayo!$D$2:$D$8</c:f>
              <c:numCache>
                <c:formatCode>General</c:formatCode>
                <c:ptCount val="7"/>
                <c:pt idx="0">
                  <c:v>81</c:v>
                </c:pt>
                <c:pt idx="1">
                  <c:v>69.59</c:v>
                </c:pt>
                <c:pt idx="2">
                  <c:v>49.58</c:v>
                </c:pt>
                <c:pt idx="3">
                  <c:v>29.39</c:v>
                </c:pt>
                <c:pt idx="4">
                  <c:v>10.57</c:v>
                </c:pt>
                <c:pt idx="5">
                  <c:v>3.08</c:v>
                </c:pt>
                <c:pt idx="6">
                  <c:v>2.71</c:v>
                </c:pt>
              </c:numCache>
            </c:numRef>
          </c:val>
          <c:smooth val="0"/>
        </c:ser>
        <c:dLbls>
          <c:showLegendKey val="0"/>
          <c:showVal val="0"/>
          <c:showCatName val="0"/>
          <c:showSerName val="0"/>
          <c:showPercent val="0"/>
          <c:showBubbleSize val="0"/>
        </c:dLbls>
        <c:marker val="1"/>
        <c:smooth val="0"/>
        <c:axId val="262092272"/>
        <c:axId val="262092832"/>
      </c:lineChart>
      <c:catAx>
        <c:axId val="262092272"/>
        <c:scaling>
          <c:orientation val="minMax"/>
        </c:scaling>
        <c:delete val="0"/>
        <c:axPos val="b"/>
        <c:numFmt formatCode="General" sourceLinked="0"/>
        <c:majorTickMark val="none"/>
        <c:minorTickMark val="none"/>
        <c:tickLblPos val="nextTo"/>
        <c:crossAx val="262092832"/>
        <c:crosses val="autoZero"/>
        <c:auto val="1"/>
        <c:lblAlgn val="ctr"/>
        <c:lblOffset val="100"/>
        <c:noMultiLvlLbl val="0"/>
      </c:catAx>
      <c:valAx>
        <c:axId val="262092832"/>
        <c:scaling>
          <c:orientation val="minMax"/>
        </c:scaling>
        <c:delete val="0"/>
        <c:axPos val="l"/>
        <c:majorGridlines/>
        <c:numFmt formatCode="General" sourceLinked="1"/>
        <c:majorTickMark val="none"/>
        <c:minorTickMark val="none"/>
        <c:tickLblPos val="nextTo"/>
        <c:crossAx val="262092272"/>
        <c:crosses val="autoZero"/>
        <c:crossBetween val="between"/>
      </c:valAx>
      <c:dTable>
        <c:showHorzBorder val="1"/>
        <c:showVertBorder val="1"/>
        <c:showOutline val="1"/>
        <c:showKeys val="1"/>
      </c:dTable>
    </c:plotArea>
    <c:plotVisOnly val="1"/>
    <c:dispBlanksAs val="gap"/>
    <c:showDLblsOverMax val="0"/>
  </c:chart>
  <c:txPr>
    <a:bodyPr/>
    <a:lstStyle/>
    <a:p>
      <a:pPr>
        <a:defRPr sz="105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687E3-B2D7-4F59-BCD1-39593D107A7A}"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US"/>
        </a:p>
      </dgm:t>
    </dgm:pt>
    <dgm:pt modelId="{9FFAD8AA-C46B-4FCD-86AF-9B1F83C5BF47}">
      <dgm:prSet phldrT="[Text]"/>
      <dgm:spPr/>
      <dgm:t>
        <a:bodyPr/>
        <a:lstStyle/>
        <a:p>
          <a:r>
            <a:rPr lang="en-US" dirty="0" smtClean="0"/>
            <a:t>Inpatient/Day patient Baseline</a:t>
          </a:r>
          <a:endParaRPr lang="en-US" dirty="0"/>
        </a:p>
      </dgm:t>
    </dgm:pt>
    <dgm:pt modelId="{089AF735-7DF6-43B4-92FE-9E8753027A47}" type="parTrans" cxnId="{8BBCC7EF-B396-4214-AA06-6367AF8D146F}">
      <dgm:prSet/>
      <dgm:spPr/>
      <dgm:t>
        <a:bodyPr/>
        <a:lstStyle/>
        <a:p>
          <a:endParaRPr lang="en-US"/>
        </a:p>
      </dgm:t>
    </dgm:pt>
    <dgm:pt modelId="{D4E44C58-BBE8-4B0F-A82D-1A5AA7E6F9F8}" type="sibTrans" cxnId="{8BBCC7EF-B396-4214-AA06-6367AF8D146F}">
      <dgm:prSet/>
      <dgm:spPr/>
      <dgm:t>
        <a:bodyPr/>
        <a:lstStyle/>
        <a:p>
          <a:endParaRPr lang="en-US"/>
        </a:p>
      </dgm:t>
    </dgm:pt>
    <dgm:pt modelId="{4856BB6B-16AE-4AA2-A049-A48FA2F0FB31}">
      <dgm:prSet phldrT="[Text]"/>
      <dgm:spPr/>
      <dgm:t>
        <a:bodyPr/>
        <a:lstStyle/>
        <a:p>
          <a:r>
            <a:rPr lang="en-US" dirty="0" smtClean="0"/>
            <a:t>A pediatrician completes:</a:t>
          </a:r>
          <a:endParaRPr lang="en-US" dirty="0"/>
        </a:p>
      </dgm:t>
    </dgm:pt>
    <dgm:pt modelId="{6A3B0FE6-07E0-4268-AE6B-D5F5847B7C3C}" type="parTrans" cxnId="{581A9A30-871E-45C2-B0E1-CB192E938F83}">
      <dgm:prSet/>
      <dgm:spPr/>
      <dgm:t>
        <a:bodyPr/>
        <a:lstStyle/>
        <a:p>
          <a:endParaRPr lang="en-US"/>
        </a:p>
      </dgm:t>
    </dgm:pt>
    <dgm:pt modelId="{A6618504-215E-42DA-AE4E-94E77AB5B3C0}" type="sibTrans" cxnId="{581A9A30-871E-45C2-B0E1-CB192E938F83}">
      <dgm:prSet/>
      <dgm:spPr/>
      <dgm:t>
        <a:bodyPr/>
        <a:lstStyle/>
        <a:p>
          <a:endParaRPr lang="en-US"/>
        </a:p>
      </dgm:t>
    </dgm:pt>
    <dgm:pt modelId="{DDBB643B-EBEE-4D0B-AB41-7E5DF5F2D27D}">
      <dgm:prSet phldrT="[Text]"/>
      <dgm:spPr/>
      <dgm:t>
        <a:bodyPr/>
        <a:lstStyle/>
        <a:p>
          <a:r>
            <a:rPr lang="en-US" dirty="0" smtClean="0"/>
            <a:t>Outpatient Baseline</a:t>
          </a:r>
          <a:endParaRPr lang="en-US" dirty="0"/>
        </a:p>
      </dgm:t>
    </dgm:pt>
    <dgm:pt modelId="{51DF31DD-822A-4EB5-9929-3FF3E480B882}" type="parTrans" cxnId="{A98FFFC7-433C-4A4A-9D56-12F50E9E8FBF}">
      <dgm:prSet/>
      <dgm:spPr/>
      <dgm:t>
        <a:bodyPr/>
        <a:lstStyle/>
        <a:p>
          <a:endParaRPr lang="en-US"/>
        </a:p>
      </dgm:t>
    </dgm:pt>
    <dgm:pt modelId="{1043E4C2-8A7A-4985-A9F0-C3F5FABAE630}" type="sibTrans" cxnId="{A98FFFC7-433C-4A4A-9D56-12F50E9E8FBF}">
      <dgm:prSet/>
      <dgm:spPr/>
      <dgm:t>
        <a:bodyPr/>
        <a:lstStyle/>
        <a:p>
          <a:endParaRPr lang="en-US"/>
        </a:p>
      </dgm:t>
    </dgm:pt>
    <dgm:pt modelId="{810BCDD1-F46B-49B6-B93B-DC94B374399D}">
      <dgm:prSet phldrT="[Text]"/>
      <dgm:spPr/>
      <dgm:t>
        <a:bodyPr/>
        <a:lstStyle/>
        <a:p>
          <a:r>
            <a:rPr lang="en-US" dirty="0" smtClean="0"/>
            <a:t>A pediatrician completes:</a:t>
          </a:r>
          <a:endParaRPr lang="en-US" dirty="0"/>
        </a:p>
      </dgm:t>
    </dgm:pt>
    <dgm:pt modelId="{5C6D45B8-0B05-4B31-B675-2FA9C5118E51}" type="parTrans" cxnId="{2AA6DE50-7FFC-4257-9805-3D435412BA5F}">
      <dgm:prSet/>
      <dgm:spPr/>
      <dgm:t>
        <a:bodyPr/>
        <a:lstStyle/>
        <a:p>
          <a:endParaRPr lang="en-US"/>
        </a:p>
      </dgm:t>
    </dgm:pt>
    <dgm:pt modelId="{4FD7AB49-DD0E-4AC9-BE6E-AC5A06894938}" type="sibTrans" cxnId="{2AA6DE50-7FFC-4257-9805-3D435412BA5F}">
      <dgm:prSet/>
      <dgm:spPr/>
      <dgm:t>
        <a:bodyPr/>
        <a:lstStyle/>
        <a:p>
          <a:endParaRPr lang="en-US"/>
        </a:p>
      </dgm:t>
    </dgm:pt>
    <dgm:pt modelId="{460CC024-20F1-4881-9D36-0411946FD548}">
      <dgm:prSet phldrT="[Text]"/>
      <dgm:spPr/>
      <dgm:t>
        <a:bodyPr/>
        <a:lstStyle/>
        <a:p>
          <a:r>
            <a:rPr lang="en-US" dirty="0" smtClean="0"/>
            <a:t>Two physiatrists score KOSCHI from data collection form</a:t>
          </a:r>
          <a:endParaRPr lang="en-US" dirty="0"/>
        </a:p>
      </dgm:t>
    </dgm:pt>
    <dgm:pt modelId="{18508BC1-90C2-4661-932C-6AA148802A50}" type="parTrans" cxnId="{6DDB5562-E633-44ED-9FE1-F256236BC759}">
      <dgm:prSet/>
      <dgm:spPr/>
      <dgm:t>
        <a:bodyPr/>
        <a:lstStyle/>
        <a:p>
          <a:endParaRPr lang="en-US"/>
        </a:p>
      </dgm:t>
    </dgm:pt>
    <dgm:pt modelId="{7DA14478-52DB-47A5-BA3D-B36EF383E6E6}" type="sibTrans" cxnId="{6DDB5562-E633-44ED-9FE1-F256236BC759}">
      <dgm:prSet/>
      <dgm:spPr/>
      <dgm:t>
        <a:bodyPr/>
        <a:lstStyle/>
        <a:p>
          <a:endParaRPr lang="en-US"/>
        </a:p>
      </dgm:t>
    </dgm:pt>
    <dgm:pt modelId="{5585BA0F-5EF7-4F7C-BDBA-A758EC5B7E11}">
      <dgm:prSet phldrT="[Text]"/>
      <dgm:spPr/>
      <dgm:t>
        <a:bodyPr/>
        <a:lstStyle/>
        <a:p>
          <a:r>
            <a:rPr lang="en-US" dirty="0" smtClean="0"/>
            <a:t>A second pediatrician scores KOSCHI from data collection form</a:t>
          </a:r>
          <a:endParaRPr lang="en-US" dirty="0"/>
        </a:p>
      </dgm:t>
    </dgm:pt>
    <dgm:pt modelId="{C66413BF-06E0-4309-B35A-778D87BFBBF9}" type="parTrans" cxnId="{3953690F-C441-4C9E-99AF-F118DFFCA65A}">
      <dgm:prSet/>
      <dgm:spPr/>
      <dgm:t>
        <a:bodyPr/>
        <a:lstStyle/>
        <a:p>
          <a:endParaRPr lang="en-US"/>
        </a:p>
      </dgm:t>
    </dgm:pt>
    <dgm:pt modelId="{25D8FB0D-27E9-43FC-9758-FC035A998AE2}" type="sibTrans" cxnId="{3953690F-C441-4C9E-99AF-F118DFFCA65A}">
      <dgm:prSet/>
      <dgm:spPr/>
      <dgm:t>
        <a:bodyPr/>
        <a:lstStyle/>
        <a:p>
          <a:endParaRPr lang="en-US"/>
        </a:p>
      </dgm:t>
    </dgm:pt>
    <dgm:pt modelId="{BEA72821-4065-49F8-B5FD-A75B344D8B2D}">
      <dgm:prSet phldrT="[Text]"/>
      <dgm:spPr/>
      <dgm:t>
        <a:bodyPr/>
        <a:lstStyle/>
        <a:p>
          <a:r>
            <a:rPr lang="en-US" dirty="0" smtClean="0"/>
            <a:t>Two physiatrists score KOSCHI from data collection form</a:t>
          </a:r>
          <a:endParaRPr lang="en-US" dirty="0"/>
        </a:p>
      </dgm:t>
    </dgm:pt>
    <dgm:pt modelId="{24425007-406D-4665-94B4-9BA9CAB04BB2}" type="parTrans" cxnId="{46BB0851-DE38-47EF-9400-ECC77F4D9D24}">
      <dgm:prSet/>
      <dgm:spPr/>
      <dgm:t>
        <a:bodyPr/>
        <a:lstStyle/>
        <a:p>
          <a:endParaRPr lang="en-US"/>
        </a:p>
      </dgm:t>
    </dgm:pt>
    <dgm:pt modelId="{3740B291-5670-4C6B-8993-A4D374532105}" type="sibTrans" cxnId="{46BB0851-DE38-47EF-9400-ECC77F4D9D24}">
      <dgm:prSet/>
      <dgm:spPr/>
      <dgm:t>
        <a:bodyPr/>
        <a:lstStyle/>
        <a:p>
          <a:endParaRPr lang="en-US"/>
        </a:p>
      </dgm:t>
    </dgm:pt>
    <dgm:pt modelId="{C981BFC0-F86D-4561-AA11-1E29F927365C}">
      <dgm:prSet phldrT="[Text]"/>
      <dgm:spPr/>
      <dgm:t>
        <a:bodyPr/>
        <a:lstStyle/>
        <a:p>
          <a:r>
            <a:rPr lang="en-US" dirty="0" smtClean="0"/>
            <a:t>in-person ax &amp; KOSCHI data collection form</a:t>
          </a:r>
          <a:endParaRPr lang="en-US" dirty="0"/>
        </a:p>
      </dgm:t>
    </dgm:pt>
    <dgm:pt modelId="{2166A740-E2AA-42CF-9C8E-C893BB4158E0}" type="parTrans" cxnId="{139D9CD9-861D-4726-9493-48D12A1CF610}">
      <dgm:prSet/>
      <dgm:spPr/>
      <dgm:t>
        <a:bodyPr/>
        <a:lstStyle/>
        <a:p>
          <a:endParaRPr lang="en-US"/>
        </a:p>
      </dgm:t>
    </dgm:pt>
    <dgm:pt modelId="{AED6C9FD-AE67-4A8E-8E95-5631CCD79B25}" type="sibTrans" cxnId="{139D9CD9-861D-4726-9493-48D12A1CF610}">
      <dgm:prSet/>
      <dgm:spPr/>
      <dgm:t>
        <a:bodyPr/>
        <a:lstStyle/>
        <a:p>
          <a:endParaRPr lang="en-US"/>
        </a:p>
      </dgm:t>
    </dgm:pt>
    <dgm:pt modelId="{ADBE4121-1A1A-43EE-AC3D-A0880D974E14}">
      <dgm:prSet phldrT="[Text]"/>
      <dgm:spPr/>
      <dgm:t>
        <a:bodyPr/>
        <a:lstStyle/>
        <a:p>
          <a:r>
            <a:rPr lang="en-US" dirty="0" smtClean="0"/>
            <a:t>Family completes PedsQL and demographic form </a:t>
          </a:r>
          <a:endParaRPr lang="en-US" dirty="0"/>
        </a:p>
      </dgm:t>
    </dgm:pt>
    <dgm:pt modelId="{EE6FFA8B-8AFE-4DBC-9019-1F93770A3E15}" type="parTrans" cxnId="{4426A153-95D3-48E8-82AD-9E6ABD917F50}">
      <dgm:prSet/>
      <dgm:spPr/>
      <dgm:t>
        <a:bodyPr/>
        <a:lstStyle/>
        <a:p>
          <a:endParaRPr lang="en-US"/>
        </a:p>
      </dgm:t>
    </dgm:pt>
    <dgm:pt modelId="{3EFAE1E6-9757-4DA5-8790-42CE51B89E7C}" type="sibTrans" cxnId="{4426A153-95D3-48E8-82AD-9E6ABD917F50}">
      <dgm:prSet/>
      <dgm:spPr/>
      <dgm:t>
        <a:bodyPr/>
        <a:lstStyle/>
        <a:p>
          <a:endParaRPr lang="en-US"/>
        </a:p>
      </dgm:t>
    </dgm:pt>
    <dgm:pt modelId="{B5D5321C-3B50-430D-9025-975FF46298D1}">
      <dgm:prSet phldrT="[Text]"/>
      <dgm:spPr/>
      <dgm:t>
        <a:bodyPr/>
        <a:lstStyle/>
        <a:p>
          <a:r>
            <a:rPr lang="en-US" dirty="0" smtClean="0"/>
            <a:t>Severity indicators collected</a:t>
          </a:r>
          <a:endParaRPr lang="en-US" dirty="0"/>
        </a:p>
      </dgm:t>
    </dgm:pt>
    <dgm:pt modelId="{03C767FD-4C67-4122-B671-AC7847A95188}" type="parTrans" cxnId="{07FE7D60-253E-4EBC-B68F-888931F86F25}">
      <dgm:prSet/>
      <dgm:spPr/>
      <dgm:t>
        <a:bodyPr/>
        <a:lstStyle/>
        <a:p>
          <a:endParaRPr lang="en-US"/>
        </a:p>
      </dgm:t>
    </dgm:pt>
    <dgm:pt modelId="{633C9308-22C9-4AA8-984A-E6B98D420BBB}" type="sibTrans" cxnId="{07FE7D60-253E-4EBC-B68F-888931F86F25}">
      <dgm:prSet/>
      <dgm:spPr/>
      <dgm:t>
        <a:bodyPr/>
        <a:lstStyle/>
        <a:p>
          <a:endParaRPr lang="en-US"/>
        </a:p>
      </dgm:t>
    </dgm:pt>
    <dgm:pt modelId="{BA2F600D-E999-4BEC-98BC-FC193BBE6B72}">
      <dgm:prSet/>
      <dgm:spPr/>
      <dgm:t>
        <a:bodyPr/>
        <a:lstStyle/>
        <a:p>
          <a:r>
            <a:rPr lang="en-US" dirty="0" smtClean="0"/>
            <a:t>in-person ax &amp; KOSCHI data collection form</a:t>
          </a:r>
          <a:endParaRPr lang="en-US" dirty="0"/>
        </a:p>
      </dgm:t>
    </dgm:pt>
    <dgm:pt modelId="{931F480E-1F0F-4FF5-BDEF-809F64F5B40E}" type="parTrans" cxnId="{2324B5F8-2BCD-49DD-B261-991E97DD3385}">
      <dgm:prSet/>
      <dgm:spPr/>
      <dgm:t>
        <a:bodyPr/>
        <a:lstStyle/>
        <a:p>
          <a:endParaRPr lang="en-US"/>
        </a:p>
      </dgm:t>
    </dgm:pt>
    <dgm:pt modelId="{DFB72801-CA71-4B4E-9495-171A45D00CB6}" type="sibTrans" cxnId="{2324B5F8-2BCD-49DD-B261-991E97DD3385}">
      <dgm:prSet/>
      <dgm:spPr/>
      <dgm:t>
        <a:bodyPr/>
        <a:lstStyle/>
        <a:p>
          <a:endParaRPr lang="en-US"/>
        </a:p>
      </dgm:t>
    </dgm:pt>
    <dgm:pt modelId="{C9A22344-73AF-4774-B2BB-463D6064FBC6}">
      <dgm:prSet/>
      <dgm:spPr/>
      <dgm:t>
        <a:bodyPr/>
        <a:lstStyle/>
        <a:p>
          <a:r>
            <a:rPr lang="en-US" dirty="0" smtClean="0"/>
            <a:t>Severity indicators collected</a:t>
          </a:r>
          <a:endParaRPr lang="en-US" dirty="0"/>
        </a:p>
      </dgm:t>
    </dgm:pt>
    <dgm:pt modelId="{824BD831-DB68-451F-B84E-A9E3F0226635}" type="parTrans" cxnId="{A3175930-DF23-4E70-B4EF-5EA854D38DF5}">
      <dgm:prSet/>
      <dgm:spPr/>
      <dgm:t>
        <a:bodyPr/>
        <a:lstStyle/>
        <a:p>
          <a:endParaRPr lang="en-US"/>
        </a:p>
      </dgm:t>
    </dgm:pt>
    <dgm:pt modelId="{7100734B-9504-4B2D-A62D-A28D0C429CFA}" type="sibTrans" cxnId="{A3175930-DF23-4E70-B4EF-5EA854D38DF5}">
      <dgm:prSet/>
      <dgm:spPr/>
      <dgm:t>
        <a:bodyPr/>
        <a:lstStyle/>
        <a:p>
          <a:endParaRPr lang="en-US"/>
        </a:p>
      </dgm:t>
    </dgm:pt>
    <dgm:pt modelId="{1600768B-D3E7-4BEA-9609-958300A037DB}">
      <dgm:prSet phldrT="[Text]"/>
      <dgm:spPr/>
      <dgm:t>
        <a:bodyPr/>
        <a:lstStyle/>
        <a:p>
          <a:r>
            <a:rPr lang="en-US" dirty="0" smtClean="0"/>
            <a:t>MPAI</a:t>
          </a:r>
          <a:endParaRPr lang="en-US" dirty="0"/>
        </a:p>
      </dgm:t>
    </dgm:pt>
    <dgm:pt modelId="{81A5ED98-8F19-4335-9E61-B332451372C9}" type="parTrans" cxnId="{CE6E14C5-86C5-4BC3-B681-000078CD81D0}">
      <dgm:prSet/>
      <dgm:spPr/>
      <dgm:t>
        <a:bodyPr/>
        <a:lstStyle/>
        <a:p>
          <a:endParaRPr lang="en-US"/>
        </a:p>
      </dgm:t>
    </dgm:pt>
    <dgm:pt modelId="{92011E67-0AA4-41EF-9C48-ABFB93772FCB}" type="sibTrans" cxnId="{CE6E14C5-86C5-4BC3-B681-000078CD81D0}">
      <dgm:prSet/>
      <dgm:spPr/>
      <dgm:t>
        <a:bodyPr/>
        <a:lstStyle/>
        <a:p>
          <a:endParaRPr lang="en-US"/>
        </a:p>
      </dgm:t>
    </dgm:pt>
    <dgm:pt modelId="{15DAE12A-F21E-45C1-A4CB-9EEFB33053FE}">
      <dgm:prSet phldrT="[Text]"/>
      <dgm:spPr/>
      <dgm:t>
        <a:bodyPr/>
        <a:lstStyle/>
        <a:p>
          <a:r>
            <a:rPr lang="en-US" dirty="0" smtClean="0"/>
            <a:t>KOSCHI Score</a:t>
          </a:r>
          <a:endParaRPr lang="en-US" dirty="0"/>
        </a:p>
      </dgm:t>
    </dgm:pt>
    <dgm:pt modelId="{B7EE9987-CF9A-4316-BAAC-BB79733E7B9A}" type="parTrans" cxnId="{776E4012-6B27-4063-A1DA-84E04D25ADA4}">
      <dgm:prSet/>
      <dgm:spPr/>
      <dgm:t>
        <a:bodyPr/>
        <a:lstStyle/>
        <a:p>
          <a:endParaRPr lang="en-US"/>
        </a:p>
      </dgm:t>
    </dgm:pt>
    <dgm:pt modelId="{67C9351E-DB65-474E-8DFB-E0826D5D5AB0}" type="sibTrans" cxnId="{776E4012-6B27-4063-A1DA-84E04D25ADA4}">
      <dgm:prSet/>
      <dgm:spPr/>
      <dgm:t>
        <a:bodyPr/>
        <a:lstStyle/>
        <a:p>
          <a:endParaRPr lang="en-US"/>
        </a:p>
      </dgm:t>
    </dgm:pt>
    <dgm:pt modelId="{4C4BA486-A7F8-41DD-8FCA-0050B8155324}">
      <dgm:prSet/>
      <dgm:spPr/>
      <dgm:t>
        <a:bodyPr/>
        <a:lstStyle/>
        <a:p>
          <a:r>
            <a:rPr lang="en-US" dirty="0" smtClean="0"/>
            <a:t>Family completes PedsQL and demographic form </a:t>
          </a:r>
          <a:endParaRPr lang="en-US" dirty="0"/>
        </a:p>
      </dgm:t>
    </dgm:pt>
    <dgm:pt modelId="{4AE09DF1-552B-4405-AD44-910C02B703B1}" type="parTrans" cxnId="{F0D55413-D6AD-477C-BF45-2303DAE75920}">
      <dgm:prSet/>
      <dgm:spPr/>
      <dgm:t>
        <a:bodyPr/>
        <a:lstStyle/>
        <a:p>
          <a:endParaRPr lang="en-US"/>
        </a:p>
      </dgm:t>
    </dgm:pt>
    <dgm:pt modelId="{64A36BE9-14D3-413B-A27A-A6A71BD0C029}" type="sibTrans" cxnId="{F0D55413-D6AD-477C-BF45-2303DAE75920}">
      <dgm:prSet/>
      <dgm:spPr/>
      <dgm:t>
        <a:bodyPr/>
        <a:lstStyle/>
        <a:p>
          <a:endParaRPr lang="en-US"/>
        </a:p>
      </dgm:t>
    </dgm:pt>
    <dgm:pt modelId="{78E1D8EC-87E3-451E-AE24-3DEF211080EF}">
      <dgm:prSet/>
      <dgm:spPr/>
      <dgm:t>
        <a:bodyPr/>
        <a:lstStyle/>
        <a:p>
          <a:r>
            <a:rPr lang="en-US" dirty="0" smtClean="0"/>
            <a:t>MPAI</a:t>
          </a:r>
          <a:endParaRPr lang="en-US" dirty="0"/>
        </a:p>
      </dgm:t>
    </dgm:pt>
    <dgm:pt modelId="{6F646251-4255-4C1A-8724-E8FFDF2141DC}" type="sibTrans" cxnId="{60290851-5845-4E39-A27F-FE0118ABEF1B}">
      <dgm:prSet/>
      <dgm:spPr/>
      <dgm:t>
        <a:bodyPr/>
        <a:lstStyle/>
        <a:p>
          <a:endParaRPr lang="en-US"/>
        </a:p>
      </dgm:t>
    </dgm:pt>
    <dgm:pt modelId="{2EF28E27-ECA9-43CD-9205-34BF4A4832CD}" type="parTrans" cxnId="{60290851-5845-4E39-A27F-FE0118ABEF1B}">
      <dgm:prSet/>
      <dgm:spPr/>
      <dgm:t>
        <a:bodyPr/>
        <a:lstStyle/>
        <a:p>
          <a:endParaRPr lang="en-US"/>
        </a:p>
      </dgm:t>
    </dgm:pt>
    <dgm:pt modelId="{E00B49E7-C209-4E5E-8EF1-242A77FA015A}">
      <dgm:prSet/>
      <dgm:spPr/>
      <dgm:t>
        <a:bodyPr/>
        <a:lstStyle/>
        <a:p>
          <a:r>
            <a:rPr lang="en-US" dirty="0" smtClean="0"/>
            <a:t>KOSCHI Score</a:t>
          </a:r>
          <a:endParaRPr lang="en-US" dirty="0"/>
        </a:p>
      </dgm:t>
    </dgm:pt>
    <dgm:pt modelId="{07B61FFB-33D3-465A-B316-108F0965D228}" type="sibTrans" cxnId="{914427EB-6C3A-4EE8-8D26-1735B02C4492}">
      <dgm:prSet/>
      <dgm:spPr/>
      <dgm:t>
        <a:bodyPr/>
        <a:lstStyle/>
        <a:p>
          <a:endParaRPr lang="en-US"/>
        </a:p>
      </dgm:t>
    </dgm:pt>
    <dgm:pt modelId="{4FBAC991-3219-438A-93FC-17D8B6081BC1}" type="parTrans" cxnId="{914427EB-6C3A-4EE8-8D26-1735B02C4492}">
      <dgm:prSet/>
      <dgm:spPr/>
      <dgm:t>
        <a:bodyPr/>
        <a:lstStyle/>
        <a:p>
          <a:endParaRPr lang="en-US"/>
        </a:p>
      </dgm:t>
    </dgm:pt>
    <dgm:pt modelId="{62376500-21FD-45E4-A7AB-58B674CF8A5E}" type="pres">
      <dgm:prSet presAssocID="{B4C687E3-B2D7-4F59-BCD1-39593D107A7A}" presName="Name0" presStyleCnt="0">
        <dgm:presLayoutVars>
          <dgm:dir/>
          <dgm:animLvl val="lvl"/>
          <dgm:resizeHandles val="exact"/>
        </dgm:presLayoutVars>
      </dgm:prSet>
      <dgm:spPr/>
      <dgm:t>
        <a:bodyPr/>
        <a:lstStyle/>
        <a:p>
          <a:endParaRPr lang="en-US"/>
        </a:p>
      </dgm:t>
    </dgm:pt>
    <dgm:pt modelId="{74003D03-CB6A-4F06-8C1D-33E1B4D5784E}" type="pres">
      <dgm:prSet presAssocID="{9FFAD8AA-C46B-4FCD-86AF-9B1F83C5BF47}" presName="composite" presStyleCnt="0"/>
      <dgm:spPr/>
    </dgm:pt>
    <dgm:pt modelId="{DB285DE0-4EA9-4D2C-B51D-8314325E3E80}" type="pres">
      <dgm:prSet presAssocID="{9FFAD8AA-C46B-4FCD-86AF-9B1F83C5BF47}" presName="parTx" presStyleLbl="alignNode1" presStyleIdx="0" presStyleCnt="2">
        <dgm:presLayoutVars>
          <dgm:chMax val="0"/>
          <dgm:chPref val="0"/>
          <dgm:bulletEnabled val="1"/>
        </dgm:presLayoutVars>
      </dgm:prSet>
      <dgm:spPr/>
      <dgm:t>
        <a:bodyPr/>
        <a:lstStyle/>
        <a:p>
          <a:endParaRPr lang="en-US"/>
        </a:p>
      </dgm:t>
    </dgm:pt>
    <dgm:pt modelId="{AEAC2882-14FF-4649-9B4E-7DB745A21144}" type="pres">
      <dgm:prSet presAssocID="{9FFAD8AA-C46B-4FCD-86AF-9B1F83C5BF47}" presName="desTx" presStyleLbl="alignAccFollowNode1" presStyleIdx="0" presStyleCnt="2">
        <dgm:presLayoutVars>
          <dgm:bulletEnabled val="1"/>
        </dgm:presLayoutVars>
      </dgm:prSet>
      <dgm:spPr/>
      <dgm:t>
        <a:bodyPr/>
        <a:lstStyle/>
        <a:p>
          <a:endParaRPr lang="en-US"/>
        </a:p>
      </dgm:t>
    </dgm:pt>
    <dgm:pt modelId="{74126DA3-0616-4CBF-8FCE-6CBA5B56B727}" type="pres">
      <dgm:prSet presAssocID="{D4E44C58-BBE8-4B0F-A82D-1A5AA7E6F9F8}" presName="space" presStyleCnt="0"/>
      <dgm:spPr/>
    </dgm:pt>
    <dgm:pt modelId="{BE566C2C-FE18-4E61-AC51-4DE3FC4230BC}" type="pres">
      <dgm:prSet presAssocID="{DDBB643B-EBEE-4D0B-AB41-7E5DF5F2D27D}" presName="composite" presStyleCnt="0"/>
      <dgm:spPr/>
    </dgm:pt>
    <dgm:pt modelId="{8EA043E8-830F-4AC7-88C5-7391D910EED4}" type="pres">
      <dgm:prSet presAssocID="{DDBB643B-EBEE-4D0B-AB41-7E5DF5F2D27D}" presName="parTx" presStyleLbl="alignNode1" presStyleIdx="1" presStyleCnt="2">
        <dgm:presLayoutVars>
          <dgm:chMax val="0"/>
          <dgm:chPref val="0"/>
          <dgm:bulletEnabled val="1"/>
        </dgm:presLayoutVars>
      </dgm:prSet>
      <dgm:spPr/>
      <dgm:t>
        <a:bodyPr/>
        <a:lstStyle/>
        <a:p>
          <a:endParaRPr lang="en-US"/>
        </a:p>
      </dgm:t>
    </dgm:pt>
    <dgm:pt modelId="{360A4616-1CFF-40C0-AAA9-B85529F4978B}" type="pres">
      <dgm:prSet presAssocID="{DDBB643B-EBEE-4D0B-AB41-7E5DF5F2D27D}" presName="desTx" presStyleLbl="alignAccFollowNode1" presStyleIdx="1" presStyleCnt="2">
        <dgm:presLayoutVars>
          <dgm:bulletEnabled val="1"/>
        </dgm:presLayoutVars>
      </dgm:prSet>
      <dgm:spPr/>
      <dgm:t>
        <a:bodyPr/>
        <a:lstStyle/>
        <a:p>
          <a:endParaRPr lang="en-US"/>
        </a:p>
      </dgm:t>
    </dgm:pt>
  </dgm:ptLst>
  <dgm:cxnLst>
    <dgm:cxn modelId="{46BB0851-DE38-47EF-9400-ECC77F4D9D24}" srcId="{9FFAD8AA-C46B-4FCD-86AF-9B1F83C5BF47}" destId="{BEA72821-4065-49F8-B5FD-A75B344D8B2D}" srcOrd="4" destOrd="0" parTransId="{24425007-406D-4665-94B4-9BA9CAB04BB2}" sibTransId="{3740B291-5670-4C6B-8993-A4D374532105}"/>
    <dgm:cxn modelId="{60290851-5845-4E39-A27F-FE0118ABEF1B}" srcId="{810BCDD1-F46B-49B6-B93B-DC94B374399D}" destId="{78E1D8EC-87E3-451E-AE24-3DEF211080EF}" srcOrd="2" destOrd="0" parTransId="{2EF28E27-ECA9-43CD-9205-34BF4A4832CD}" sibTransId="{6F646251-4255-4C1A-8724-E8FFDF2141DC}"/>
    <dgm:cxn modelId="{6DDB5562-E633-44ED-9FE1-F256236BC759}" srcId="{DDBB643B-EBEE-4D0B-AB41-7E5DF5F2D27D}" destId="{460CC024-20F1-4881-9D36-0411946FD548}" srcOrd="3" destOrd="0" parTransId="{18508BC1-90C2-4661-932C-6AA148802A50}" sibTransId="{7DA14478-52DB-47A5-BA3D-B36EF383E6E6}"/>
    <dgm:cxn modelId="{F0D55413-D6AD-477C-BF45-2303DAE75920}" srcId="{DDBB643B-EBEE-4D0B-AB41-7E5DF5F2D27D}" destId="{4C4BA486-A7F8-41DD-8FCA-0050B8155324}" srcOrd="1" destOrd="0" parTransId="{4AE09DF1-552B-4405-AD44-910C02B703B1}" sibTransId="{64A36BE9-14D3-413B-A27A-A6A71BD0C029}"/>
    <dgm:cxn modelId="{278DF4BA-521E-4D92-A641-CF4B2804A09D}" type="presOf" srcId="{B5D5321C-3B50-430D-9025-975FF46298D1}" destId="{AEAC2882-14FF-4649-9B4E-7DB745A21144}" srcOrd="0" destOrd="5" presId="urn:microsoft.com/office/officeart/2005/8/layout/hList1"/>
    <dgm:cxn modelId="{2324B5F8-2BCD-49DD-B261-991E97DD3385}" srcId="{810BCDD1-F46B-49B6-B93B-DC94B374399D}" destId="{BA2F600D-E999-4BEC-98BC-FC193BBE6B72}" srcOrd="0" destOrd="0" parTransId="{931F480E-1F0F-4FF5-BDEF-809F64F5B40E}" sibTransId="{DFB72801-CA71-4B4E-9495-171A45D00CB6}"/>
    <dgm:cxn modelId="{B04372B7-426B-4F91-9B32-5E16983E21A8}" type="presOf" srcId="{9FFAD8AA-C46B-4FCD-86AF-9B1F83C5BF47}" destId="{DB285DE0-4EA9-4D2C-B51D-8314325E3E80}" srcOrd="0" destOrd="0" presId="urn:microsoft.com/office/officeart/2005/8/layout/hList1"/>
    <dgm:cxn modelId="{021A5BF1-DE40-42F5-A7EF-D1DDD0A105C0}" type="presOf" srcId="{C9A22344-73AF-4774-B2BB-463D6064FBC6}" destId="{360A4616-1CFF-40C0-AAA9-B85529F4978B}" srcOrd="0" destOrd="5" presId="urn:microsoft.com/office/officeart/2005/8/layout/hList1"/>
    <dgm:cxn modelId="{914427EB-6C3A-4EE8-8D26-1735B02C4492}" srcId="{810BCDD1-F46B-49B6-B93B-DC94B374399D}" destId="{E00B49E7-C209-4E5E-8EF1-242A77FA015A}" srcOrd="1" destOrd="0" parTransId="{4FBAC991-3219-438A-93FC-17D8B6081BC1}" sibTransId="{07B61FFB-33D3-465A-B316-108F0965D228}"/>
    <dgm:cxn modelId="{BD979013-6275-4B89-AA8E-972154CD6308}" type="presOf" srcId="{4C4BA486-A7F8-41DD-8FCA-0050B8155324}" destId="{360A4616-1CFF-40C0-AAA9-B85529F4978B}" srcOrd="0" destOrd="4" presId="urn:microsoft.com/office/officeart/2005/8/layout/hList1"/>
    <dgm:cxn modelId="{927EC2E2-E7DA-45FE-8CB7-96221E864C5C}" type="presOf" srcId="{4856BB6B-16AE-4AA2-A049-A48FA2F0FB31}" destId="{AEAC2882-14FF-4649-9B4E-7DB745A21144}" srcOrd="0" destOrd="0" presId="urn:microsoft.com/office/officeart/2005/8/layout/hList1"/>
    <dgm:cxn modelId="{D78C4E69-BBF5-4998-9C1C-386DC354BF43}" type="presOf" srcId="{BA2F600D-E999-4BEC-98BC-FC193BBE6B72}" destId="{360A4616-1CFF-40C0-AAA9-B85529F4978B}" srcOrd="0" destOrd="1" presId="urn:microsoft.com/office/officeart/2005/8/layout/hList1"/>
    <dgm:cxn modelId="{A98FFFC7-433C-4A4A-9D56-12F50E9E8FBF}" srcId="{B4C687E3-B2D7-4F59-BCD1-39593D107A7A}" destId="{DDBB643B-EBEE-4D0B-AB41-7E5DF5F2D27D}" srcOrd="1" destOrd="0" parTransId="{51DF31DD-822A-4EB5-9929-3FF3E480B882}" sibTransId="{1043E4C2-8A7A-4985-A9F0-C3F5FABAE630}"/>
    <dgm:cxn modelId="{77EE8CE9-7DCF-42C7-A453-B02554501830}" type="presOf" srcId="{DDBB643B-EBEE-4D0B-AB41-7E5DF5F2D27D}" destId="{8EA043E8-830F-4AC7-88C5-7391D910EED4}" srcOrd="0" destOrd="0" presId="urn:microsoft.com/office/officeart/2005/8/layout/hList1"/>
    <dgm:cxn modelId="{1708FF37-CB87-4CB2-8CBE-A0D68154D4C5}" type="presOf" srcId="{C981BFC0-F86D-4561-AA11-1E29F927365C}" destId="{AEAC2882-14FF-4649-9B4E-7DB745A21144}" srcOrd="0" destOrd="1" presId="urn:microsoft.com/office/officeart/2005/8/layout/hList1"/>
    <dgm:cxn modelId="{8BBCC7EF-B396-4214-AA06-6367AF8D146F}" srcId="{B4C687E3-B2D7-4F59-BCD1-39593D107A7A}" destId="{9FFAD8AA-C46B-4FCD-86AF-9B1F83C5BF47}" srcOrd="0" destOrd="0" parTransId="{089AF735-7DF6-43B4-92FE-9E8753027A47}" sibTransId="{D4E44C58-BBE8-4B0F-A82D-1A5AA7E6F9F8}"/>
    <dgm:cxn modelId="{E8917924-CBBB-4948-BF1C-EE83D1B47E6F}" type="presOf" srcId="{810BCDD1-F46B-49B6-B93B-DC94B374399D}" destId="{360A4616-1CFF-40C0-AAA9-B85529F4978B}" srcOrd="0" destOrd="0" presId="urn:microsoft.com/office/officeart/2005/8/layout/hList1"/>
    <dgm:cxn modelId="{F25B1EC2-A0E5-4405-9CC8-8ED16961D2DC}" type="presOf" srcId="{BEA72821-4065-49F8-B5FD-A75B344D8B2D}" destId="{AEAC2882-14FF-4649-9B4E-7DB745A21144}" srcOrd="0" destOrd="7" presId="urn:microsoft.com/office/officeart/2005/8/layout/hList1"/>
    <dgm:cxn modelId="{07FE7D60-253E-4EBC-B68F-888931F86F25}" srcId="{9FFAD8AA-C46B-4FCD-86AF-9B1F83C5BF47}" destId="{B5D5321C-3B50-430D-9025-975FF46298D1}" srcOrd="2" destOrd="0" parTransId="{03C767FD-4C67-4122-B671-AC7847A95188}" sibTransId="{633C9308-22C9-4AA8-984A-E6B98D420BBB}"/>
    <dgm:cxn modelId="{8188DAF0-E41A-48AB-94F2-C3B0964173E4}" type="presOf" srcId="{15DAE12A-F21E-45C1-A4CB-9EEFB33053FE}" destId="{AEAC2882-14FF-4649-9B4E-7DB745A21144}" srcOrd="0" destOrd="2" presId="urn:microsoft.com/office/officeart/2005/8/layout/hList1"/>
    <dgm:cxn modelId="{48DCDE48-53D4-4AE2-B7FA-D0AE99764A8F}" type="presOf" srcId="{5585BA0F-5EF7-4F7C-BDBA-A758EC5B7E11}" destId="{AEAC2882-14FF-4649-9B4E-7DB745A21144}" srcOrd="0" destOrd="6" presId="urn:microsoft.com/office/officeart/2005/8/layout/hList1"/>
    <dgm:cxn modelId="{E8D54252-7EE2-4C6E-87C9-0B1FF06FBB85}" type="presOf" srcId="{ADBE4121-1A1A-43EE-AC3D-A0880D974E14}" destId="{AEAC2882-14FF-4649-9B4E-7DB745A21144}" srcOrd="0" destOrd="4" presId="urn:microsoft.com/office/officeart/2005/8/layout/hList1"/>
    <dgm:cxn modelId="{A56997D6-CF2B-4861-93F2-A00399BD733F}" type="presOf" srcId="{460CC024-20F1-4881-9D36-0411946FD548}" destId="{360A4616-1CFF-40C0-AAA9-B85529F4978B}" srcOrd="0" destOrd="6" presId="urn:microsoft.com/office/officeart/2005/8/layout/hList1"/>
    <dgm:cxn modelId="{139D9CD9-861D-4726-9493-48D12A1CF610}" srcId="{4856BB6B-16AE-4AA2-A049-A48FA2F0FB31}" destId="{C981BFC0-F86D-4561-AA11-1E29F927365C}" srcOrd="0" destOrd="0" parTransId="{2166A740-E2AA-42CF-9C8E-C893BB4158E0}" sibTransId="{AED6C9FD-AE67-4A8E-8E95-5631CCD79B25}"/>
    <dgm:cxn modelId="{A3175930-DF23-4E70-B4EF-5EA854D38DF5}" srcId="{DDBB643B-EBEE-4D0B-AB41-7E5DF5F2D27D}" destId="{C9A22344-73AF-4774-B2BB-463D6064FBC6}" srcOrd="2" destOrd="0" parTransId="{824BD831-DB68-451F-B84E-A9E3F0226635}" sibTransId="{7100734B-9504-4B2D-A62D-A28D0C429CFA}"/>
    <dgm:cxn modelId="{A025D2E9-8635-40B1-829E-1BAF88557C6E}" type="presOf" srcId="{78E1D8EC-87E3-451E-AE24-3DEF211080EF}" destId="{360A4616-1CFF-40C0-AAA9-B85529F4978B}" srcOrd="0" destOrd="3" presId="urn:microsoft.com/office/officeart/2005/8/layout/hList1"/>
    <dgm:cxn modelId="{CE6E14C5-86C5-4BC3-B681-000078CD81D0}" srcId="{4856BB6B-16AE-4AA2-A049-A48FA2F0FB31}" destId="{1600768B-D3E7-4BEA-9609-958300A037DB}" srcOrd="2" destOrd="0" parTransId="{81A5ED98-8F19-4335-9E61-B332451372C9}" sibTransId="{92011E67-0AA4-41EF-9C48-ABFB93772FCB}"/>
    <dgm:cxn modelId="{4426A153-95D3-48E8-82AD-9E6ABD917F50}" srcId="{9FFAD8AA-C46B-4FCD-86AF-9B1F83C5BF47}" destId="{ADBE4121-1A1A-43EE-AC3D-A0880D974E14}" srcOrd="1" destOrd="0" parTransId="{EE6FFA8B-8AFE-4DBC-9019-1F93770A3E15}" sibTransId="{3EFAE1E6-9757-4DA5-8790-42CE51B89E7C}"/>
    <dgm:cxn modelId="{24076D96-0CF3-42E6-86DE-88B8AEB15713}" type="presOf" srcId="{E00B49E7-C209-4E5E-8EF1-242A77FA015A}" destId="{360A4616-1CFF-40C0-AAA9-B85529F4978B}" srcOrd="0" destOrd="2" presId="urn:microsoft.com/office/officeart/2005/8/layout/hList1"/>
    <dgm:cxn modelId="{776E4012-6B27-4063-A1DA-84E04D25ADA4}" srcId="{4856BB6B-16AE-4AA2-A049-A48FA2F0FB31}" destId="{15DAE12A-F21E-45C1-A4CB-9EEFB33053FE}" srcOrd="1" destOrd="0" parTransId="{B7EE9987-CF9A-4316-BAAC-BB79733E7B9A}" sibTransId="{67C9351E-DB65-474E-8DFB-E0826D5D5AB0}"/>
    <dgm:cxn modelId="{3953690F-C441-4C9E-99AF-F118DFFCA65A}" srcId="{9FFAD8AA-C46B-4FCD-86AF-9B1F83C5BF47}" destId="{5585BA0F-5EF7-4F7C-BDBA-A758EC5B7E11}" srcOrd="3" destOrd="0" parTransId="{C66413BF-06E0-4309-B35A-778D87BFBBF9}" sibTransId="{25D8FB0D-27E9-43FC-9758-FC035A998AE2}"/>
    <dgm:cxn modelId="{9CEC329C-943E-430D-A17C-5DAFCC194CED}" type="presOf" srcId="{1600768B-D3E7-4BEA-9609-958300A037DB}" destId="{AEAC2882-14FF-4649-9B4E-7DB745A21144}" srcOrd="0" destOrd="3" presId="urn:microsoft.com/office/officeart/2005/8/layout/hList1"/>
    <dgm:cxn modelId="{2AA6DE50-7FFC-4257-9805-3D435412BA5F}" srcId="{DDBB643B-EBEE-4D0B-AB41-7E5DF5F2D27D}" destId="{810BCDD1-F46B-49B6-B93B-DC94B374399D}" srcOrd="0" destOrd="0" parTransId="{5C6D45B8-0B05-4B31-B675-2FA9C5118E51}" sibTransId="{4FD7AB49-DD0E-4AC9-BE6E-AC5A06894938}"/>
    <dgm:cxn modelId="{581A9A30-871E-45C2-B0E1-CB192E938F83}" srcId="{9FFAD8AA-C46B-4FCD-86AF-9B1F83C5BF47}" destId="{4856BB6B-16AE-4AA2-A049-A48FA2F0FB31}" srcOrd="0" destOrd="0" parTransId="{6A3B0FE6-07E0-4268-AE6B-D5F5847B7C3C}" sibTransId="{A6618504-215E-42DA-AE4E-94E77AB5B3C0}"/>
    <dgm:cxn modelId="{0FA2FDBA-33B7-4AF5-910D-93CBB3D3A544}" type="presOf" srcId="{B4C687E3-B2D7-4F59-BCD1-39593D107A7A}" destId="{62376500-21FD-45E4-A7AB-58B674CF8A5E}" srcOrd="0" destOrd="0" presId="urn:microsoft.com/office/officeart/2005/8/layout/hList1"/>
    <dgm:cxn modelId="{B4DFFB9A-73D7-4980-BB0E-8F090A022F2E}" type="presParOf" srcId="{62376500-21FD-45E4-A7AB-58B674CF8A5E}" destId="{74003D03-CB6A-4F06-8C1D-33E1B4D5784E}" srcOrd="0" destOrd="0" presId="urn:microsoft.com/office/officeart/2005/8/layout/hList1"/>
    <dgm:cxn modelId="{ED5A0567-7FD5-4728-BEEE-4A186B5B77A5}" type="presParOf" srcId="{74003D03-CB6A-4F06-8C1D-33E1B4D5784E}" destId="{DB285DE0-4EA9-4D2C-B51D-8314325E3E80}" srcOrd="0" destOrd="0" presId="urn:microsoft.com/office/officeart/2005/8/layout/hList1"/>
    <dgm:cxn modelId="{2EB29BAC-7833-4D8A-AACB-052CDE20C75A}" type="presParOf" srcId="{74003D03-CB6A-4F06-8C1D-33E1B4D5784E}" destId="{AEAC2882-14FF-4649-9B4E-7DB745A21144}" srcOrd="1" destOrd="0" presId="urn:microsoft.com/office/officeart/2005/8/layout/hList1"/>
    <dgm:cxn modelId="{A2C61729-9B72-46CA-AD41-293C27160D1F}" type="presParOf" srcId="{62376500-21FD-45E4-A7AB-58B674CF8A5E}" destId="{74126DA3-0616-4CBF-8FCE-6CBA5B56B727}" srcOrd="1" destOrd="0" presId="urn:microsoft.com/office/officeart/2005/8/layout/hList1"/>
    <dgm:cxn modelId="{36CE6F07-12B5-456D-A1C7-E2ED3F138307}" type="presParOf" srcId="{62376500-21FD-45E4-A7AB-58B674CF8A5E}" destId="{BE566C2C-FE18-4E61-AC51-4DE3FC4230BC}" srcOrd="2" destOrd="0" presId="urn:microsoft.com/office/officeart/2005/8/layout/hList1"/>
    <dgm:cxn modelId="{4BB1DDB3-1637-47A7-BAE7-1E030BF27FCD}" type="presParOf" srcId="{BE566C2C-FE18-4E61-AC51-4DE3FC4230BC}" destId="{8EA043E8-830F-4AC7-88C5-7391D910EED4}" srcOrd="0" destOrd="0" presId="urn:microsoft.com/office/officeart/2005/8/layout/hList1"/>
    <dgm:cxn modelId="{F2EAF992-72AC-4D57-A067-FEE8ADC08807}" type="presParOf" srcId="{BE566C2C-FE18-4E61-AC51-4DE3FC4230BC}" destId="{360A4616-1CFF-40C0-AAA9-B85529F497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C687E3-B2D7-4F59-BCD1-39593D107A7A}"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US"/>
        </a:p>
      </dgm:t>
    </dgm:pt>
    <dgm:pt modelId="{810BCDD1-F46B-49B6-B93B-DC94B374399D}">
      <dgm:prSet phldrT="[Text]" custT="1"/>
      <dgm:spPr/>
      <dgm:t>
        <a:bodyPr/>
        <a:lstStyle/>
        <a:p>
          <a:r>
            <a:rPr lang="en-US" sz="1200" dirty="0" smtClean="0"/>
            <a:t>A pediatrician completes:</a:t>
          </a:r>
          <a:endParaRPr lang="en-US" sz="1200" dirty="0"/>
        </a:p>
      </dgm:t>
    </dgm:pt>
    <dgm:pt modelId="{5C6D45B8-0B05-4B31-B675-2FA9C5118E51}" type="parTrans" cxnId="{2AA6DE50-7FFC-4257-9805-3D435412BA5F}">
      <dgm:prSet/>
      <dgm:spPr/>
      <dgm:t>
        <a:bodyPr/>
        <a:lstStyle/>
        <a:p>
          <a:endParaRPr lang="en-US"/>
        </a:p>
      </dgm:t>
    </dgm:pt>
    <dgm:pt modelId="{4FD7AB49-DD0E-4AC9-BE6E-AC5A06894938}" type="sibTrans" cxnId="{2AA6DE50-7FFC-4257-9805-3D435412BA5F}">
      <dgm:prSet/>
      <dgm:spPr/>
      <dgm:t>
        <a:bodyPr/>
        <a:lstStyle/>
        <a:p>
          <a:endParaRPr lang="en-US"/>
        </a:p>
      </dgm:t>
    </dgm:pt>
    <dgm:pt modelId="{460CC024-20F1-4881-9D36-0411946FD548}">
      <dgm:prSet phldrT="[Text]" custT="1"/>
      <dgm:spPr/>
      <dgm:t>
        <a:bodyPr/>
        <a:lstStyle/>
        <a:p>
          <a:r>
            <a:rPr lang="en-US" sz="1200" dirty="0" smtClean="0"/>
            <a:t>Two physiatrists score KOSCHI from data collection form</a:t>
          </a:r>
          <a:endParaRPr lang="en-US" sz="1200" dirty="0"/>
        </a:p>
      </dgm:t>
    </dgm:pt>
    <dgm:pt modelId="{18508BC1-90C2-4661-932C-6AA148802A50}" type="parTrans" cxnId="{6DDB5562-E633-44ED-9FE1-F256236BC759}">
      <dgm:prSet/>
      <dgm:spPr/>
      <dgm:t>
        <a:bodyPr/>
        <a:lstStyle/>
        <a:p>
          <a:endParaRPr lang="en-US"/>
        </a:p>
      </dgm:t>
    </dgm:pt>
    <dgm:pt modelId="{7DA14478-52DB-47A5-BA3D-B36EF383E6E6}" type="sibTrans" cxnId="{6DDB5562-E633-44ED-9FE1-F256236BC759}">
      <dgm:prSet/>
      <dgm:spPr/>
      <dgm:t>
        <a:bodyPr/>
        <a:lstStyle/>
        <a:p>
          <a:endParaRPr lang="en-US"/>
        </a:p>
      </dgm:t>
    </dgm:pt>
    <dgm:pt modelId="{0D56C89F-60B8-4C2D-B8F0-D0BF1A45F322}">
      <dgm:prSet phldrT="[Text]"/>
      <dgm:spPr/>
      <dgm:t>
        <a:bodyPr/>
        <a:lstStyle/>
        <a:p>
          <a:r>
            <a:rPr lang="en-US" dirty="0" smtClean="0"/>
            <a:t>Follow-Up (6 mo to 1.5 yrs)</a:t>
          </a:r>
          <a:endParaRPr lang="en-US" dirty="0"/>
        </a:p>
      </dgm:t>
    </dgm:pt>
    <dgm:pt modelId="{8F74E9B4-3F6E-4F8D-AA9D-5EF1C4FE7D3A}" type="parTrans" cxnId="{C6CAE467-B8EF-4F74-9711-74570C804AB2}">
      <dgm:prSet/>
      <dgm:spPr/>
      <dgm:t>
        <a:bodyPr/>
        <a:lstStyle/>
        <a:p>
          <a:endParaRPr lang="en-US"/>
        </a:p>
      </dgm:t>
    </dgm:pt>
    <dgm:pt modelId="{5830C8B6-C1D0-480E-87F2-C87F080D6704}" type="sibTrans" cxnId="{C6CAE467-B8EF-4F74-9711-74570C804AB2}">
      <dgm:prSet/>
      <dgm:spPr/>
      <dgm:t>
        <a:bodyPr/>
        <a:lstStyle/>
        <a:p>
          <a:endParaRPr lang="en-US"/>
        </a:p>
      </dgm:t>
    </dgm:pt>
    <dgm:pt modelId="{9E9EB3A0-45D2-4556-A7BA-D0AF12B9180D}">
      <dgm:prSet custT="1"/>
      <dgm:spPr/>
      <dgm:t>
        <a:bodyPr/>
        <a:lstStyle/>
        <a:p>
          <a:r>
            <a:rPr lang="en-US" sz="1200" dirty="0" smtClean="0"/>
            <a:t>in-person ax &amp; KOSCHI data collection form</a:t>
          </a:r>
          <a:endParaRPr lang="en-US" sz="1200" dirty="0"/>
        </a:p>
      </dgm:t>
    </dgm:pt>
    <dgm:pt modelId="{70C96BB3-6EBE-4909-A99E-384ADA198B8F}" type="parTrans" cxnId="{CA076462-67A9-4773-9774-173271678082}">
      <dgm:prSet/>
      <dgm:spPr/>
      <dgm:t>
        <a:bodyPr/>
        <a:lstStyle/>
        <a:p>
          <a:endParaRPr lang="en-US"/>
        </a:p>
      </dgm:t>
    </dgm:pt>
    <dgm:pt modelId="{607E23E8-8AF1-4595-ACAD-0EC0249B4E25}" type="sibTrans" cxnId="{CA076462-67A9-4773-9774-173271678082}">
      <dgm:prSet/>
      <dgm:spPr/>
      <dgm:t>
        <a:bodyPr/>
        <a:lstStyle/>
        <a:p>
          <a:endParaRPr lang="en-US"/>
        </a:p>
      </dgm:t>
    </dgm:pt>
    <dgm:pt modelId="{EDE1AD5B-60D0-44A0-A43A-B2EA46BD831E}">
      <dgm:prSet custT="1"/>
      <dgm:spPr/>
      <dgm:t>
        <a:bodyPr/>
        <a:lstStyle/>
        <a:p>
          <a:r>
            <a:rPr lang="en-US" sz="1200" dirty="0" smtClean="0"/>
            <a:t>KOSCHI Score</a:t>
          </a:r>
          <a:endParaRPr lang="en-US" sz="1200" dirty="0"/>
        </a:p>
      </dgm:t>
    </dgm:pt>
    <dgm:pt modelId="{63D7D384-82B3-47EF-87FF-E9430D40A6FD}" type="parTrans" cxnId="{BDDDA8C0-6D32-4FDF-97A4-CFF8E7C0FD3E}">
      <dgm:prSet/>
      <dgm:spPr/>
      <dgm:t>
        <a:bodyPr/>
        <a:lstStyle/>
        <a:p>
          <a:endParaRPr lang="en-US"/>
        </a:p>
      </dgm:t>
    </dgm:pt>
    <dgm:pt modelId="{C31E25E9-780A-45BC-AB3F-8A3E636287E1}" type="sibTrans" cxnId="{BDDDA8C0-6D32-4FDF-97A4-CFF8E7C0FD3E}">
      <dgm:prSet/>
      <dgm:spPr/>
      <dgm:t>
        <a:bodyPr/>
        <a:lstStyle/>
        <a:p>
          <a:endParaRPr lang="en-US"/>
        </a:p>
      </dgm:t>
    </dgm:pt>
    <dgm:pt modelId="{D388D8DD-149B-492B-9BD7-680A2C5BB409}">
      <dgm:prSet custT="1"/>
      <dgm:spPr/>
      <dgm:t>
        <a:bodyPr/>
        <a:lstStyle/>
        <a:p>
          <a:r>
            <a:rPr lang="en-US" sz="1200" dirty="0" smtClean="0"/>
            <a:t>MPAI</a:t>
          </a:r>
          <a:endParaRPr lang="en-US" sz="1200" dirty="0"/>
        </a:p>
      </dgm:t>
    </dgm:pt>
    <dgm:pt modelId="{0E7F2415-1E24-476A-AD10-0F1E1204704D}" type="parTrans" cxnId="{E2BDE1DA-BE19-42E9-AEA7-75505C6F2ECC}">
      <dgm:prSet/>
      <dgm:spPr/>
      <dgm:t>
        <a:bodyPr/>
        <a:lstStyle/>
        <a:p>
          <a:endParaRPr lang="en-US"/>
        </a:p>
      </dgm:t>
    </dgm:pt>
    <dgm:pt modelId="{8F229233-2BDA-4219-828F-1918157E9663}" type="sibTrans" cxnId="{E2BDE1DA-BE19-42E9-AEA7-75505C6F2ECC}">
      <dgm:prSet/>
      <dgm:spPr/>
      <dgm:t>
        <a:bodyPr/>
        <a:lstStyle/>
        <a:p>
          <a:endParaRPr lang="en-US"/>
        </a:p>
      </dgm:t>
    </dgm:pt>
    <dgm:pt modelId="{46FBF298-5939-453F-B7AD-8D907781109E}">
      <dgm:prSet custT="1"/>
      <dgm:spPr/>
      <dgm:t>
        <a:bodyPr/>
        <a:lstStyle/>
        <a:p>
          <a:r>
            <a:rPr lang="en-US" sz="1200" dirty="0" smtClean="0"/>
            <a:t>Family completes PedsQL and demographic form </a:t>
          </a:r>
          <a:endParaRPr lang="en-US" sz="1200" dirty="0"/>
        </a:p>
      </dgm:t>
    </dgm:pt>
    <dgm:pt modelId="{D21E79AD-E4F5-4588-8BDB-8E56ABF659E0}" type="parTrans" cxnId="{CB32369A-160B-4B71-84AC-53BCD35CF55E}">
      <dgm:prSet/>
      <dgm:spPr/>
      <dgm:t>
        <a:bodyPr/>
        <a:lstStyle/>
        <a:p>
          <a:endParaRPr lang="en-US"/>
        </a:p>
      </dgm:t>
    </dgm:pt>
    <dgm:pt modelId="{57422A81-4A22-4B13-ACE2-03263D2AF123}" type="sibTrans" cxnId="{CB32369A-160B-4B71-84AC-53BCD35CF55E}">
      <dgm:prSet/>
      <dgm:spPr/>
      <dgm:t>
        <a:bodyPr/>
        <a:lstStyle/>
        <a:p>
          <a:endParaRPr lang="en-US"/>
        </a:p>
      </dgm:t>
    </dgm:pt>
    <dgm:pt modelId="{62376500-21FD-45E4-A7AB-58B674CF8A5E}" type="pres">
      <dgm:prSet presAssocID="{B4C687E3-B2D7-4F59-BCD1-39593D107A7A}" presName="Name0" presStyleCnt="0">
        <dgm:presLayoutVars>
          <dgm:dir/>
          <dgm:animLvl val="lvl"/>
          <dgm:resizeHandles val="exact"/>
        </dgm:presLayoutVars>
      </dgm:prSet>
      <dgm:spPr/>
      <dgm:t>
        <a:bodyPr/>
        <a:lstStyle/>
        <a:p>
          <a:endParaRPr lang="en-US"/>
        </a:p>
      </dgm:t>
    </dgm:pt>
    <dgm:pt modelId="{24A6655C-9BFB-4070-BCBA-9D490C554B25}" type="pres">
      <dgm:prSet presAssocID="{0D56C89F-60B8-4C2D-B8F0-D0BF1A45F322}" presName="composite" presStyleCnt="0"/>
      <dgm:spPr/>
    </dgm:pt>
    <dgm:pt modelId="{C463C9E7-8011-473E-9D38-C9AC1F95C950}" type="pres">
      <dgm:prSet presAssocID="{0D56C89F-60B8-4C2D-B8F0-D0BF1A45F322}" presName="parTx" presStyleLbl="alignNode1" presStyleIdx="0" presStyleCnt="1" custLinFactNeighborY="-14184">
        <dgm:presLayoutVars>
          <dgm:chMax val="0"/>
          <dgm:chPref val="0"/>
          <dgm:bulletEnabled val="1"/>
        </dgm:presLayoutVars>
      </dgm:prSet>
      <dgm:spPr/>
      <dgm:t>
        <a:bodyPr/>
        <a:lstStyle/>
        <a:p>
          <a:endParaRPr lang="en-US"/>
        </a:p>
      </dgm:t>
    </dgm:pt>
    <dgm:pt modelId="{0F3BD377-8DA2-4939-8DAC-432B9559F48C}" type="pres">
      <dgm:prSet presAssocID="{0D56C89F-60B8-4C2D-B8F0-D0BF1A45F322}" presName="desTx" presStyleLbl="alignAccFollowNode1" presStyleIdx="0" presStyleCnt="1" custScaleY="107965">
        <dgm:presLayoutVars>
          <dgm:bulletEnabled val="1"/>
        </dgm:presLayoutVars>
      </dgm:prSet>
      <dgm:spPr/>
      <dgm:t>
        <a:bodyPr/>
        <a:lstStyle/>
        <a:p>
          <a:endParaRPr lang="en-US"/>
        </a:p>
      </dgm:t>
    </dgm:pt>
  </dgm:ptLst>
  <dgm:cxnLst>
    <dgm:cxn modelId="{6971DBB5-5A1A-4E36-8DC5-70177C26D1C9}" type="presOf" srcId="{9E9EB3A0-45D2-4556-A7BA-D0AF12B9180D}" destId="{0F3BD377-8DA2-4939-8DAC-432B9559F48C}" srcOrd="0" destOrd="1" presId="urn:microsoft.com/office/officeart/2005/8/layout/hList1"/>
    <dgm:cxn modelId="{BDDDA8C0-6D32-4FDF-97A4-CFF8E7C0FD3E}" srcId="{810BCDD1-F46B-49B6-B93B-DC94B374399D}" destId="{EDE1AD5B-60D0-44A0-A43A-B2EA46BD831E}" srcOrd="1" destOrd="0" parTransId="{63D7D384-82B3-47EF-87FF-E9430D40A6FD}" sibTransId="{C31E25E9-780A-45BC-AB3F-8A3E636287E1}"/>
    <dgm:cxn modelId="{E2BDE1DA-BE19-42E9-AEA7-75505C6F2ECC}" srcId="{810BCDD1-F46B-49B6-B93B-DC94B374399D}" destId="{D388D8DD-149B-492B-9BD7-680A2C5BB409}" srcOrd="2" destOrd="0" parTransId="{0E7F2415-1E24-476A-AD10-0F1E1204704D}" sibTransId="{8F229233-2BDA-4219-828F-1918157E9663}"/>
    <dgm:cxn modelId="{4C690347-3E3F-49B8-9158-A17D20B1DE51}" type="presOf" srcId="{810BCDD1-F46B-49B6-B93B-DC94B374399D}" destId="{0F3BD377-8DA2-4939-8DAC-432B9559F48C}" srcOrd="0" destOrd="0" presId="urn:microsoft.com/office/officeart/2005/8/layout/hList1"/>
    <dgm:cxn modelId="{2AA6DE50-7FFC-4257-9805-3D435412BA5F}" srcId="{0D56C89F-60B8-4C2D-B8F0-D0BF1A45F322}" destId="{810BCDD1-F46B-49B6-B93B-DC94B374399D}" srcOrd="0" destOrd="0" parTransId="{5C6D45B8-0B05-4B31-B675-2FA9C5118E51}" sibTransId="{4FD7AB49-DD0E-4AC9-BE6E-AC5A06894938}"/>
    <dgm:cxn modelId="{6DDB5562-E633-44ED-9FE1-F256236BC759}" srcId="{0D56C89F-60B8-4C2D-B8F0-D0BF1A45F322}" destId="{460CC024-20F1-4881-9D36-0411946FD548}" srcOrd="2" destOrd="0" parTransId="{18508BC1-90C2-4661-932C-6AA148802A50}" sibTransId="{7DA14478-52DB-47A5-BA3D-B36EF383E6E6}"/>
    <dgm:cxn modelId="{7414FD29-D51A-4D0C-A41B-761FE782F30C}" type="presOf" srcId="{0D56C89F-60B8-4C2D-B8F0-D0BF1A45F322}" destId="{C463C9E7-8011-473E-9D38-C9AC1F95C950}" srcOrd="0" destOrd="0" presId="urn:microsoft.com/office/officeart/2005/8/layout/hList1"/>
    <dgm:cxn modelId="{9E1753C5-AC78-454B-B2EB-6D06A20DF127}" type="presOf" srcId="{EDE1AD5B-60D0-44A0-A43A-B2EA46BD831E}" destId="{0F3BD377-8DA2-4939-8DAC-432B9559F48C}" srcOrd="0" destOrd="2" presId="urn:microsoft.com/office/officeart/2005/8/layout/hList1"/>
    <dgm:cxn modelId="{91652E34-B51C-40B3-A566-C10B3AEB1B8C}" type="presOf" srcId="{B4C687E3-B2D7-4F59-BCD1-39593D107A7A}" destId="{62376500-21FD-45E4-A7AB-58B674CF8A5E}" srcOrd="0" destOrd="0" presId="urn:microsoft.com/office/officeart/2005/8/layout/hList1"/>
    <dgm:cxn modelId="{5DE3F5B2-BAF0-4E7D-B3C8-2537860EDAB8}" type="presOf" srcId="{46FBF298-5939-453F-B7AD-8D907781109E}" destId="{0F3BD377-8DA2-4939-8DAC-432B9559F48C}" srcOrd="0" destOrd="4" presId="urn:microsoft.com/office/officeart/2005/8/layout/hList1"/>
    <dgm:cxn modelId="{6BA5781F-FB08-4A52-B8C0-FD40BF4D70C8}" type="presOf" srcId="{460CC024-20F1-4881-9D36-0411946FD548}" destId="{0F3BD377-8DA2-4939-8DAC-432B9559F48C}" srcOrd="0" destOrd="5" presId="urn:microsoft.com/office/officeart/2005/8/layout/hList1"/>
    <dgm:cxn modelId="{CA076462-67A9-4773-9774-173271678082}" srcId="{810BCDD1-F46B-49B6-B93B-DC94B374399D}" destId="{9E9EB3A0-45D2-4556-A7BA-D0AF12B9180D}" srcOrd="0" destOrd="0" parTransId="{70C96BB3-6EBE-4909-A99E-384ADA198B8F}" sibTransId="{607E23E8-8AF1-4595-ACAD-0EC0249B4E25}"/>
    <dgm:cxn modelId="{C6CAE467-B8EF-4F74-9711-74570C804AB2}" srcId="{B4C687E3-B2D7-4F59-BCD1-39593D107A7A}" destId="{0D56C89F-60B8-4C2D-B8F0-D0BF1A45F322}" srcOrd="0" destOrd="0" parTransId="{8F74E9B4-3F6E-4F8D-AA9D-5EF1C4FE7D3A}" sibTransId="{5830C8B6-C1D0-480E-87F2-C87F080D6704}"/>
    <dgm:cxn modelId="{1FD78AAC-7E66-408B-ABAD-053B6C3C3D45}" type="presOf" srcId="{D388D8DD-149B-492B-9BD7-680A2C5BB409}" destId="{0F3BD377-8DA2-4939-8DAC-432B9559F48C}" srcOrd="0" destOrd="3" presId="urn:microsoft.com/office/officeart/2005/8/layout/hList1"/>
    <dgm:cxn modelId="{CB32369A-160B-4B71-84AC-53BCD35CF55E}" srcId="{0D56C89F-60B8-4C2D-B8F0-D0BF1A45F322}" destId="{46FBF298-5939-453F-B7AD-8D907781109E}" srcOrd="1" destOrd="0" parTransId="{D21E79AD-E4F5-4588-8BDB-8E56ABF659E0}" sibTransId="{57422A81-4A22-4B13-ACE2-03263D2AF123}"/>
    <dgm:cxn modelId="{48D188C2-C2C8-4944-B1CF-C0B57AF9A37E}" type="presParOf" srcId="{62376500-21FD-45E4-A7AB-58B674CF8A5E}" destId="{24A6655C-9BFB-4070-BCBA-9D490C554B25}" srcOrd="0" destOrd="0" presId="urn:microsoft.com/office/officeart/2005/8/layout/hList1"/>
    <dgm:cxn modelId="{FDE7F904-D289-4419-9BF7-CC34821EE3EF}" type="presParOf" srcId="{24A6655C-9BFB-4070-BCBA-9D490C554B25}" destId="{C463C9E7-8011-473E-9D38-C9AC1F95C950}" srcOrd="0" destOrd="0" presId="urn:microsoft.com/office/officeart/2005/8/layout/hList1"/>
    <dgm:cxn modelId="{84A1434B-DCCE-4358-92FE-7FCF22398FFF}" type="presParOf" srcId="{24A6655C-9BFB-4070-BCBA-9D490C554B25}" destId="{0F3BD377-8DA2-4939-8DAC-432B9559F48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801A65B-CA00-4187-ABF7-3AA83EE5E42E}" type="datetimeFigureOut">
              <a:rPr lang="en-US" smtClean="0"/>
              <a:t>4/25/2016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4728A62-38C0-468C-A47D-61439B87DB15}" type="slidenum">
              <a:rPr lang="en-US" smtClean="0"/>
              <a:t>‹#›</a:t>
            </a:fld>
            <a:endParaRPr lang="en-US" dirty="0"/>
          </a:p>
        </p:txBody>
      </p:sp>
    </p:spTree>
    <p:extLst>
      <p:ext uri="{BB962C8B-B14F-4D97-AF65-F5344CB8AC3E}">
        <p14:creationId xmlns:p14="http://schemas.microsoft.com/office/powerpoint/2010/main" val="1630238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1D8A0C8-B6F6-4157-8710-059AB1288551}" type="datetimeFigureOut">
              <a:rPr lang="en-US" smtClean="0"/>
              <a:t>4/25/2016</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623E9CC-B160-43CE-9216-0CD0CA60DDF4}" type="slidenum">
              <a:rPr lang="en-US" smtClean="0"/>
              <a:t>‹#›</a:t>
            </a:fld>
            <a:endParaRPr lang="en-US" dirty="0"/>
          </a:p>
        </p:txBody>
      </p:sp>
    </p:spTree>
    <p:extLst>
      <p:ext uri="{BB962C8B-B14F-4D97-AF65-F5344CB8AC3E}">
        <p14:creationId xmlns:p14="http://schemas.microsoft.com/office/powerpoint/2010/main" val="411818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a:t>
            </a:fld>
            <a:endParaRPr lang="en-US" dirty="0"/>
          </a:p>
        </p:txBody>
      </p:sp>
    </p:spTree>
    <p:extLst>
      <p:ext uri="{BB962C8B-B14F-4D97-AF65-F5344CB8AC3E}">
        <p14:creationId xmlns:p14="http://schemas.microsoft.com/office/powerpoint/2010/main" val="393579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Develop Data</a:t>
            </a:r>
            <a:r>
              <a:rPr lang="en-US" baseline="0" dirty="0" smtClean="0"/>
              <a:t> Collection Form:</a:t>
            </a:r>
          </a:p>
          <a:p>
            <a:pPr>
              <a:buFont typeface="Arial" charset="0"/>
              <a:buChar char="•"/>
            </a:pPr>
            <a:r>
              <a:rPr lang="en-US" altLang="en-US" sz="1200" dirty="0" smtClean="0"/>
              <a:t>Form tested in clinical setting by two pediatricians and one pediatric neurologist</a:t>
            </a:r>
          </a:p>
          <a:p>
            <a:pPr>
              <a:buFont typeface="Arial" charset="0"/>
              <a:buChar char="•"/>
            </a:pPr>
            <a:r>
              <a:rPr lang="en-US" altLang="en-US" sz="1200" dirty="0" smtClean="0"/>
              <a:t>Modifications made based on feedback by pediatricians, two community physiatrists and an occupational therapist</a:t>
            </a:r>
          </a:p>
          <a:p>
            <a:endParaRPr lang="en-US" dirty="0" smtClean="0"/>
          </a:p>
          <a:p>
            <a:pPr>
              <a:defRPr/>
            </a:pPr>
            <a:r>
              <a:rPr lang="en-US" sz="1200" u="sng" dirty="0" smtClean="0"/>
              <a:t>Pilot 1 and Pilot 2 Process:</a:t>
            </a:r>
          </a:p>
          <a:p>
            <a:pPr marL="571500" indent="-571500">
              <a:buFont typeface="Arial" panose="020B0604020202020204" pitchFamily="34" charset="0"/>
              <a:buChar char="•"/>
              <a:defRPr/>
            </a:pPr>
            <a:r>
              <a:rPr lang="en-US" sz="1200" dirty="0" smtClean="0"/>
              <a:t>Pediatrician assessed children with brain injury in clinic</a:t>
            </a:r>
          </a:p>
          <a:p>
            <a:pPr marL="571500" indent="-571500">
              <a:buFont typeface="Arial" panose="020B0604020202020204" pitchFamily="34" charset="0"/>
              <a:buChar char="•"/>
              <a:defRPr/>
            </a:pPr>
            <a:r>
              <a:rPr lang="en-US" sz="1200" dirty="0" smtClean="0"/>
              <a:t>Completed a KOSCHI data collection form and assigned a KOSCHI score for each child</a:t>
            </a:r>
          </a:p>
          <a:p>
            <a:pPr marL="571500" indent="-571500">
              <a:buFont typeface="Arial" panose="020B0604020202020204" pitchFamily="34" charset="0"/>
              <a:buChar char="•"/>
              <a:defRPr/>
            </a:pPr>
            <a:r>
              <a:rPr lang="en-US" sz="1200" dirty="0" smtClean="0"/>
              <a:t>Two pediatric physicians and two community adult physiatrists independently reviewed the completed KOSCHI data collection forms  and assigned KOSCHI scores (scoring algorithm used to aid scoring in pilot 2)</a:t>
            </a:r>
          </a:p>
          <a:p>
            <a:pPr marL="571500" indent="-571500">
              <a:buFont typeface="Arial" panose="020B0604020202020204" pitchFamily="34" charset="0"/>
              <a:buChar char="•"/>
              <a:defRPr/>
            </a:pPr>
            <a:r>
              <a:rPr lang="en-US" sz="1200" dirty="0" smtClean="0"/>
              <a:t>Each physician was blinded to each other’s scores</a:t>
            </a:r>
          </a:p>
          <a:p>
            <a:endParaRPr lang="en-US" dirty="0" smtClean="0"/>
          </a:p>
          <a:p>
            <a:r>
              <a:rPr lang="en-US" dirty="0" smtClean="0"/>
              <a:t>Full Study:</a:t>
            </a:r>
          </a:p>
          <a:p>
            <a:r>
              <a:rPr lang="en-US" dirty="0" smtClean="0"/>
              <a:t>Same</a:t>
            </a:r>
            <a:r>
              <a:rPr lang="en-US" baseline="0" dirty="0" smtClean="0"/>
              <a:t> procedure as pilots- but daypatient, inpatient and outpatient</a:t>
            </a:r>
          </a:p>
          <a:p>
            <a:r>
              <a:rPr lang="en-US" baseline="0" dirty="0" smtClean="0"/>
              <a:t>Daypatients and inpatients are assessed on admission and 72 hours later</a:t>
            </a:r>
          </a:p>
          <a:p>
            <a:r>
              <a:rPr lang="en-US" baseline="0" dirty="0" smtClean="0"/>
              <a:t>All youth re-evaluated 6 months to a year later</a:t>
            </a:r>
          </a:p>
          <a:p>
            <a:r>
              <a:rPr lang="en-US" baseline="0" dirty="0" smtClean="0"/>
              <a:t>Family completes demographics, pedsQL and MD does MPAI</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15</a:t>
            </a:fld>
            <a:endParaRPr lang="en-US" dirty="0"/>
          </a:p>
        </p:txBody>
      </p:sp>
    </p:spTree>
    <p:extLst>
      <p:ext uri="{BB962C8B-B14F-4D97-AF65-F5344CB8AC3E}">
        <p14:creationId xmlns:p14="http://schemas.microsoft.com/office/powerpoint/2010/main" val="183741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16</a:t>
            </a:fld>
            <a:endParaRPr lang="en-US" dirty="0"/>
          </a:p>
        </p:txBody>
      </p:sp>
    </p:spTree>
    <p:extLst>
      <p:ext uri="{BB962C8B-B14F-4D97-AF65-F5344CB8AC3E}">
        <p14:creationId xmlns:p14="http://schemas.microsoft.com/office/powerpoint/2010/main" val="361169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Oddson B, Rumney,</a:t>
            </a:r>
            <a:r>
              <a:rPr lang="en-US" baseline="0" dirty="0" smtClean="0"/>
              <a:t> P., Johnson, P., Thomas-Stonell, N. (2006). Clinical use of the Mayo-Portland Adaptability Inventory in rehabilitation after pediatric acquired brain injury. Developmental Medicine and Child Neurology, 48: 918-922</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17</a:t>
            </a:fld>
            <a:endParaRPr lang="en-US" dirty="0"/>
          </a:p>
        </p:txBody>
      </p:sp>
    </p:spTree>
    <p:extLst>
      <p:ext uri="{BB962C8B-B14F-4D97-AF65-F5344CB8AC3E}">
        <p14:creationId xmlns:p14="http://schemas.microsoft.com/office/powerpoint/2010/main" val="17978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18</a:t>
            </a:fld>
            <a:endParaRPr lang="en-US" dirty="0"/>
          </a:p>
        </p:txBody>
      </p:sp>
    </p:spTree>
    <p:extLst>
      <p:ext uri="{BB962C8B-B14F-4D97-AF65-F5344CB8AC3E}">
        <p14:creationId xmlns:p14="http://schemas.microsoft.com/office/powerpoint/2010/main" val="382250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highlights the distributions of KOSCHI scores from the in-person clinical interview completed at the initial assessment (baseline) by the primary pediatrician in charge.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20</a:t>
            </a:fld>
            <a:endParaRPr lang="en-US" dirty="0"/>
          </a:p>
        </p:txBody>
      </p:sp>
    </p:spTree>
    <p:extLst>
      <p:ext uri="{BB962C8B-B14F-4D97-AF65-F5344CB8AC3E}">
        <p14:creationId xmlns:p14="http://schemas.microsoft.com/office/powerpoint/2010/main" val="154328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Inter-rater reliability, as measured by weighted kappa's and inverse variance kappa's, was found between pediatrician to pediatrician, physiatrist to physiatrist and pediatrician to physiatrist. Table 2 outlines the weighted kappa's for inter-rater reliability between pediatrician to pediatrician (in-person assessment to chart review and in-person assessment to form derived) and physiatrist to physiatrist (form derived to form derived).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21</a:t>
            </a:fld>
            <a:endParaRPr lang="en-US" dirty="0"/>
          </a:p>
        </p:txBody>
      </p:sp>
    </p:spTree>
    <p:extLst>
      <p:ext uri="{BB962C8B-B14F-4D97-AF65-F5344CB8AC3E}">
        <p14:creationId xmlns:p14="http://schemas.microsoft.com/office/powerpoint/2010/main" val="98461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Table 4 displays the kappa's derived from the inverse variance method for the inter-rater reliability between pediatricians to physiatrists (in-person assessment to form derived and form derived to form derived).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22</a:t>
            </a:fld>
            <a:endParaRPr lang="en-US" dirty="0"/>
          </a:p>
        </p:txBody>
      </p:sp>
    </p:spTree>
    <p:extLst>
      <p:ext uri="{BB962C8B-B14F-4D97-AF65-F5344CB8AC3E}">
        <p14:creationId xmlns:p14="http://schemas.microsoft.com/office/powerpoint/2010/main" val="278913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Table 5 provides a breakdown of the discrepancies in KOSCHI scoring (in-person assessment to form derived scores) among the pediatricians at baseline assessment for youth recruited from the inpatient/daypatient program. The largest number of discrepancies occurred at the 3b/4a level and 3a/3b level.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23</a:t>
            </a:fld>
            <a:endParaRPr lang="en-US" dirty="0"/>
          </a:p>
        </p:txBody>
      </p:sp>
    </p:spTree>
    <p:extLst>
      <p:ext uri="{BB962C8B-B14F-4D97-AF65-F5344CB8AC3E}">
        <p14:creationId xmlns:p14="http://schemas.microsoft.com/office/powerpoint/2010/main" val="27891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Intra-rater reliability was substantial for pediatrician 3 and almost perfect for the remaining physicians, as measured by weighted kappas. Each physician re-reviewed 12 to 16 scripts for the purposes of intra-rater reliability. The weighted kappas and 95% confidence intervals are reported in table 3.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24</a:t>
            </a:fld>
            <a:endParaRPr lang="en-US" dirty="0"/>
          </a:p>
        </p:txBody>
      </p:sp>
    </p:spTree>
    <p:extLst>
      <p:ext uri="{BB962C8B-B14F-4D97-AF65-F5344CB8AC3E}">
        <p14:creationId xmlns:p14="http://schemas.microsoft.com/office/powerpoint/2010/main" val="132200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relationship between the KOSCHI scores and mean scores on the PedsQL and MPAI were examined. The distribution is displayed in Figure 6. Examination of baseline KOSCHI scores in relation to PedsQL and MPAI scores reveals spearman correlations of 0.68 and -0.87 respectively.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25</a:t>
            </a:fld>
            <a:endParaRPr lang="en-US" dirty="0"/>
          </a:p>
        </p:txBody>
      </p:sp>
    </p:spTree>
    <p:extLst>
      <p:ext uri="{BB962C8B-B14F-4D97-AF65-F5344CB8AC3E}">
        <p14:creationId xmlns:p14="http://schemas.microsoft.com/office/powerpoint/2010/main" val="229460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a:t>
            </a:fld>
            <a:endParaRPr lang="en-US" dirty="0"/>
          </a:p>
        </p:txBody>
      </p:sp>
    </p:spTree>
    <p:extLst>
      <p:ext uri="{BB962C8B-B14F-4D97-AF65-F5344CB8AC3E}">
        <p14:creationId xmlns:p14="http://schemas.microsoft.com/office/powerpoint/2010/main" val="191569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KOSCHI scores for youth who completed follow-up (were assessed on more than one occasion) were examined for their responsiveness to change. Specifically, the results were examined with respect to whether the KOSCHI score showed change over time. Approximately half of the children (46%, 23 of 50) showed no change in KOSCHI score from baseline to follow-up, 26 children had an improvement in their KOSCHI score, and one youth’s KOSCHI score decreased .   Changes in KOSCHI score over time were then compared to changes in scores on the PedsQL and MPAI as seen in Figure 4.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26</a:t>
            </a:fld>
            <a:endParaRPr lang="en-US" dirty="0"/>
          </a:p>
        </p:txBody>
      </p:sp>
    </p:spTree>
    <p:extLst>
      <p:ext uri="{BB962C8B-B14F-4D97-AF65-F5344CB8AC3E}">
        <p14:creationId xmlns:p14="http://schemas.microsoft.com/office/powerpoint/2010/main" val="2103163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a:defRPr/>
            </a:pPr>
            <a:r>
              <a:rPr lang="en-US" sz="2800" u="sng" dirty="0" smtClean="0"/>
              <a:t>Inter-Rater and Intra-Rater Reliability</a:t>
            </a:r>
          </a:p>
          <a:p>
            <a:pPr marL="342900" indent="-342900">
              <a:buFont typeface="Arial" panose="020B0604020202020204" pitchFamily="34" charset="0"/>
              <a:buChar char="•"/>
              <a:defRPr/>
            </a:pPr>
            <a:r>
              <a:rPr lang="en-US" sz="2800" dirty="0" smtClean="0"/>
              <a:t>Moderate to good inter-rater reliability was found, consistent with previous literature</a:t>
            </a:r>
            <a:r>
              <a:rPr lang="en-US" sz="2800" baseline="30000" dirty="0" smtClean="0"/>
              <a:t>2,3,4</a:t>
            </a:r>
          </a:p>
          <a:p>
            <a:pPr marL="342900" indent="-342900">
              <a:buFont typeface="Arial" panose="020B0604020202020204" pitchFamily="34" charset="0"/>
              <a:buChar char="•"/>
              <a:defRPr/>
            </a:pPr>
            <a:r>
              <a:rPr lang="en-US" sz="2800" dirty="0" smtClean="0"/>
              <a:t>Highest inter-rater agreement found when scoring was completed by review of the KOSCHI data collection forms only</a:t>
            </a:r>
          </a:p>
          <a:p>
            <a:pPr marL="1203325" lvl="1" indent="-342900">
              <a:buFont typeface="Arial" panose="020B0604020202020204" pitchFamily="34" charset="0"/>
              <a:buChar char="•"/>
              <a:defRPr/>
            </a:pPr>
            <a:r>
              <a:rPr lang="en-US" sz="2800" dirty="0" smtClean="0"/>
              <a:t>This is likely due to consistency in the information used to derive a score</a:t>
            </a:r>
          </a:p>
          <a:p>
            <a:pPr marL="1203325" lvl="1" indent="-342900">
              <a:buFont typeface="Arial" panose="020B0604020202020204" pitchFamily="34" charset="0"/>
              <a:buChar char="•"/>
              <a:defRPr/>
            </a:pPr>
            <a:r>
              <a:rPr lang="en-US" sz="2800" dirty="0" smtClean="0"/>
              <a:t>Information gained from in-person assessment that is used to derive a score may not be accurately captured in the data collection form</a:t>
            </a:r>
          </a:p>
          <a:p>
            <a:pPr marL="342900" indent="-342900">
              <a:buFont typeface="Arial" panose="020B0604020202020204" pitchFamily="34" charset="0"/>
              <a:buChar char="•"/>
              <a:defRPr/>
            </a:pPr>
            <a:r>
              <a:rPr lang="en-US" sz="2800" dirty="0" smtClean="0"/>
              <a:t>Addition of the scoring algorithm and data collection form did not significantly improve inter-rater reliability</a:t>
            </a:r>
          </a:p>
          <a:p>
            <a:pPr marL="342900" indent="-342900">
              <a:buFont typeface="Arial" panose="020B0604020202020204" pitchFamily="34" charset="0"/>
              <a:buChar char="•"/>
              <a:defRPr/>
            </a:pPr>
            <a:r>
              <a:rPr lang="en-US" sz="2800" dirty="0" smtClean="0"/>
              <a:t>Majority of discrepancies occurred at the moderate and severe levels of disabilities and consisted of one level differences (e.g., 3a/3b, 3b/4a)</a:t>
            </a:r>
          </a:p>
          <a:p>
            <a:pPr marL="342900" indent="-342900">
              <a:buFont typeface="Arial" panose="020B0604020202020204" pitchFamily="34" charset="0"/>
              <a:buChar char="•"/>
              <a:defRPr/>
            </a:pPr>
            <a:r>
              <a:rPr lang="en-US" sz="2800" dirty="0" smtClean="0"/>
              <a:t>Good to very good intra-rater reliability for all pediatricians and physiatrists </a:t>
            </a:r>
          </a:p>
          <a:p>
            <a:pPr>
              <a:defRPr/>
            </a:pPr>
            <a:r>
              <a:rPr lang="en-US" sz="2800" u="sng" dirty="0" smtClean="0"/>
              <a:t>Convergent Validity</a:t>
            </a:r>
          </a:p>
          <a:p>
            <a:pPr marL="457200" indent="-457200">
              <a:buFont typeface="Arial" panose="020B0604020202020204" pitchFamily="34" charset="0"/>
              <a:buChar char="•"/>
              <a:defRPr/>
            </a:pPr>
            <a:r>
              <a:rPr lang="en-US" sz="2800" dirty="0" smtClean="0"/>
              <a:t>KOSCHI demonstrated strong and very strong correlations with the PedsQL and MPAI respectively</a:t>
            </a:r>
          </a:p>
          <a:p>
            <a:pPr marL="1203325" lvl="1" indent="-342900">
              <a:buFont typeface="Arial" panose="020B0604020202020204" pitchFamily="34" charset="0"/>
              <a:buChar char="•"/>
              <a:defRPr/>
            </a:pPr>
            <a:r>
              <a:rPr lang="en-US" altLang="en-US" sz="2800" dirty="0" smtClean="0"/>
              <a:t>Correlation with the family’s perceived quality of life was not as strong as with the physician’s scoring of the functional outcome measure</a:t>
            </a:r>
            <a:endParaRPr lang="en-US" sz="2800" dirty="0" smtClean="0"/>
          </a:p>
          <a:p>
            <a:pPr>
              <a:defRPr/>
            </a:pPr>
            <a:r>
              <a:rPr lang="en-US" sz="2800" u="sng" dirty="0" smtClean="0"/>
              <a:t>Responsiveness</a:t>
            </a:r>
          </a:p>
          <a:p>
            <a:pPr marL="457200" indent="-457200">
              <a:buFont typeface="Arial" panose="020B0604020202020204" pitchFamily="34" charset="0"/>
              <a:buChar char="•"/>
              <a:defRPr/>
            </a:pPr>
            <a:r>
              <a:rPr lang="en-US" sz="2800" dirty="0" smtClean="0"/>
              <a:t>KOSCHI demonstrated the ability to identify changes in function over time. However, the KOSCHI is devised as a nominal scale and therefore a one step change does not necessarily mean the same at each level for the recovery of function.</a:t>
            </a:r>
          </a:p>
          <a:p>
            <a:pPr>
              <a:defRPr/>
            </a:pPr>
            <a:endParaRPr lang="en-US" sz="2800" dirty="0" smtClean="0"/>
          </a:p>
          <a:p>
            <a:pPr>
              <a:defRPr/>
            </a:pPr>
            <a:r>
              <a:rPr lang="en-US" sz="2800" u="sng" dirty="0" smtClean="0"/>
              <a:t>Limitations</a:t>
            </a:r>
            <a:r>
              <a:rPr lang="en-US" sz="2800" dirty="0" smtClean="0"/>
              <a:t>: This study was limited by the number of follow-ups that were completed and the inability to have a second in-person assessment for KOSCHI scoring.</a:t>
            </a:r>
          </a:p>
          <a:p>
            <a:pPr>
              <a:defRPr/>
            </a:pPr>
            <a:endParaRPr lang="en-US" sz="2800" dirty="0" smtClean="0"/>
          </a:p>
          <a:p>
            <a:pPr>
              <a:defRPr/>
            </a:pPr>
            <a:r>
              <a:rPr lang="en-US" sz="2800" b="1" u="sng" dirty="0" smtClean="0"/>
              <a:t>Conclusion: </a:t>
            </a:r>
            <a:r>
              <a:rPr lang="en-US" sz="2800" dirty="0" smtClean="0"/>
              <a:t>KOSCHI can be reliably used to categorize the level of disability in acquired brain injury population. This tool is more appropriate for use with the pediatric population compared to the Glasgow Outcome Scale –Extended (GOS-E). Critical appraisal of the KOSCHI versus the GOS-E needs to be pursued. </a:t>
            </a:r>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27</a:t>
            </a:fld>
            <a:endParaRPr lang="en-US" dirty="0"/>
          </a:p>
        </p:txBody>
      </p:sp>
    </p:spTree>
    <p:extLst>
      <p:ext uri="{BB962C8B-B14F-4D97-AF65-F5344CB8AC3E}">
        <p14:creationId xmlns:p14="http://schemas.microsoft.com/office/powerpoint/2010/main" val="78358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30</a:t>
            </a:fld>
            <a:endParaRPr lang="en-US" dirty="0"/>
          </a:p>
        </p:txBody>
      </p:sp>
    </p:spTree>
    <p:extLst>
      <p:ext uri="{BB962C8B-B14F-4D97-AF65-F5344CB8AC3E}">
        <p14:creationId xmlns:p14="http://schemas.microsoft.com/office/powerpoint/2010/main" val="372202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31</a:t>
            </a:fld>
            <a:endParaRPr lang="en-US" dirty="0"/>
          </a:p>
        </p:txBody>
      </p:sp>
    </p:spTree>
    <p:extLst>
      <p:ext uri="{BB962C8B-B14F-4D97-AF65-F5344CB8AC3E}">
        <p14:creationId xmlns:p14="http://schemas.microsoft.com/office/powerpoint/2010/main" val="390598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effectiveness of treatment</a:t>
            </a:r>
            <a:r>
              <a:rPr lang="en-US" baseline="0" dirty="0" smtClean="0"/>
              <a:t> programs by measuring outcomes</a:t>
            </a:r>
          </a:p>
          <a:p>
            <a:endParaRPr lang="en-US" dirty="0" smtClean="0"/>
          </a:p>
          <a:p>
            <a:r>
              <a:rPr lang="en-US" dirty="0" smtClean="0"/>
              <a:t>Catastrophic injuries, particularly in pediatrics requires ongoing care and community supports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3</a:t>
            </a:fld>
            <a:endParaRPr lang="en-US" dirty="0"/>
          </a:p>
        </p:txBody>
      </p:sp>
    </p:spTree>
    <p:extLst>
      <p:ext uri="{BB962C8B-B14F-4D97-AF65-F5344CB8AC3E}">
        <p14:creationId xmlns:p14="http://schemas.microsoft.com/office/powerpoint/2010/main" val="191569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Head injury lit commonly focuses</a:t>
            </a:r>
            <a:r>
              <a:rPr lang="en-US" baseline="0" dirty="0" smtClean="0"/>
              <a:t> on adult population- but measures for adults can not always be applied to ped population – Ciurea, A.V., Sandu, A.M., Popescu, M., et al. (2008). Neurotrauma pediatric scales. </a:t>
            </a:r>
            <a:r>
              <a:rPr lang="en-US" i="1" baseline="0" dirty="0" smtClean="0"/>
              <a:t>Journal  of Medicine and Life, 1, </a:t>
            </a:r>
            <a:r>
              <a:rPr lang="en-US" i="0" baseline="0" dirty="0" smtClean="0"/>
              <a:t>403-414. </a:t>
            </a:r>
            <a:endParaRPr lang="en-US" baseline="0" dirty="0" smtClean="0"/>
          </a:p>
          <a:p>
            <a:endParaRPr lang="en-US" baseline="0" dirty="0" smtClean="0"/>
          </a:p>
          <a:p>
            <a:r>
              <a:rPr lang="en-US" baseline="0" dirty="0" smtClean="0"/>
              <a:t>Example: a question about child's ability to dress in the morning would not be appropriate for a child under the age of two, for a slightly older child- some assistance would be appropriate, and for a child over the age of ten it would not be normal to require assistance with dressing</a:t>
            </a:r>
          </a:p>
          <a:p>
            <a:endParaRPr lang="en-US" baseline="0" dirty="0" smtClean="0"/>
          </a:p>
          <a:p>
            <a:r>
              <a:rPr lang="en-US" baseline="0" dirty="0" smtClean="0"/>
              <a:t>Another NB issue is validity of attitudinal-based scales: clinician completing a measure after interviewing the parent and observing the child complete a task may be very different from how the parent/child would rate it- NB to have both perspectives</a:t>
            </a:r>
          </a:p>
          <a:p>
            <a:endParaRPr lang="en-US" baseline="0" dirty="0" smtClean="0"/>
          </a:p>
          <a:p>
            <a:r>
              <a:rPr lang="en-US" baseline="0" dirty="0" smtClean="0"/>
              <a:t>Haley S.M., Graham R.J., Dumas H.M. (2004). Outcome rating scales for pediatric head injury. </a:t>
            </a:r>
            <a:r>
              <a:rPr lang="en-US" i="1" baseline="0" dirty="0" smtClean="0"/>
              <a:t>Journal of Intensive Care Medicine</a:t>
            </a:r>
            <a:r>
              <a:rPr lang="en-US" baseline="0" dirty="0" smtClean="0"/>
              <a:t>, 19, 205-219.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4</a:t>
            </a:fld>
            <a:endParaRPr lang="en-US" dirty="0"/>
          </a:p>
        </p:txBody>
      </p:sp>
    </p:spTree>
    <p:extLst>
      <p:ext uri="{BB962C8B-B14F-4D97-AF65-F5344CB8AC3E}">
        <p14:creationId xmlns:p14="http://schemas.microsoft.com/office/powerpoint/2010/main" val="357082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Crouchman M., Rossiter L., Colaco T.,</a:t>
            </a:r>
            <a:r>
              <a:rPr lang="en-US" sz="1200" baseline="0" dirty="0" smtClean="0">
                <a:latin typeface="+mn-lt"/>
              </a:rPr>
              <a:t> &amp; Forsyth, R. (2001)</a:t>
            </a:r>
            <a:r>
              <a:rPr lang="en-US" sz="1200" dirty="0" smtClean="0">
                <a:latin typeface="+mn-lt"/>
              </a:rPr>
              <a:t>. A practical outcome scale for paediatric head injury. </a:t>
            </a:r>
            <a:r>
              <a:rPr lang="en-US" sz="1200" i="1" dirty="0" smtClean="0">
                <a:latin typeface="+mn-lt"/>
              </a:rPr>
              <a:t>Archives</a:t>
            </a:r>
            <a:r>
              <a:rPr lang="en-US" sz="1200" i="1" baseline="0" dirty="0" smtClean="0">
                <a:latin typeface="+mn-lt"/>
              </a:rPr>
              <a:t> of Diseases in Childhood, </a:t>
            </a:r>
            <a:r>
              <a:rPr lang="en-US" sz="1200" i="1" dirty="0" smtClean="0">
                <a:latin typeface="+mn-lt"/>
              </a:rPr>
              <a:t>84,</a:t>
            </a:r>
            <a:r>
              <a:rPr lang="en-US" sz="1200" i="1" baseline="0" dirty="0" smtClean="0">
                <a:latin typeface="+mn-lt"/>
              </a:rPr>
              <a:t> </a:t>
            </a:r>
            <a:r>
              <a:rPr lang="en-US" sz="1200" i="0" dirty="0" smtClean="0">
                <a:latin typeface="+mn-lt"/>
              </a:rPr>
              <a:t>120-124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mn-lt"/>
              </a:rPr>
              <a:t>- Scale developed with</a:t>
            </a:r>
            <a:r>
              <a:rPr lang="en-US" sz="1200" i="0" baseline="0" dirty="0" smtClean="0">
                <a:latin typeface="+mn-lt"/>
              </a:rPr>
              <a:t> a population of children attending inpatient and outpatient – 200 children over a 7 year period</a:t>
            </a:r>
            <a:endParaRPr lang="en-US" sz="1200" i="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latin typeface="+mn-l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dirty="0" smtClean="0">
                <a:latin typeface="+mn-lt"/>
              </a:rPr>
              <a:t>Can</a:t>
            </a:r>
            <a:r>
              <a:rPr lang="en-US" sz="1200" i="0" baseline="0" dirty="0" smtClean="0">
                <a:latin typeface="+mn-lt"/>
              </a:rPr>
              <a:t> be completed by conducting a clinical examination or auditing medical record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baseline="0" dirty="0" smtClean="0">
                <a:latin typeface="+mn-lt"/>
              </a:rPr>
              <a:t>Supposed to place emphasis on behavior, concentration and disinhibition, and is sensitive to changes in the mild range of disability </a:t>
            </a:r>
            <a:endParaRPr lang="en-US" sz="1200" i="0" dirty="0" smtClean="0">
              <a:latin typeface="+mn-lt"/>
            </a:endParaRPr>
          </a:p>
        </p:txBody>
      </p:sp>
      <p:sp>
        <p:nvSpPr>
          <p:cNvPr id="4" name="Slide Number Placeholder 3"/>
          <p:cNvSpPr>
            <a:spLocks noGrp="1"/>
          </p:cNvSpPr>
          <p:nvPr>
            <p:ph type="sldNum" sz="quarter" idx="10"/>
          </p:nvPr>
        </p:nvSpPr>
        <p:spPr/>
        <p:txBody>
          <a:bodyPr/>
          <a:lstStyle/>
          <a:p>
            <a:fld id="{E623E9CC-B160-43CE-9216-0CD0CA60DDF4}" type="slidenum">
              <a:rPr lang="en-US" smtClean="0"/>
              <a:t>5</a:t>
            </a:fld>
            <a:endParaRPr lang="en-US" dirty="0"/>
          </a:p>
        </p:txBody>
      </p:sp>
    </p:spTree>
    <p:extLst>
      <p:ext uri="{BB962C8B-B14F-4D97-AF65-F5344CB8AC3E}">
        <p14:creationId xmlns:p14="http://schemas.microsoft.com/office/powerpoint/2010/main" val="355196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3E9CC-B160-43CE-9216-0CD0CA60DDF4}" type="slidenum">
              <a:rPr lang="en-US" smtClean="0"/>
              <a:t>10</a:t>
            </a:fld>
            <a:endParaRPr lang="en-US" dirty="0"/>
          </a:p>
        </p:txBody>
      </p:sp>
    </p:spTree>
    <p:extLst>
      <p:ext uri="{BB962C8B-B14F-4D97-AF65-F5344CB8AC3E}">
        <p14:creationId xmlns:p14="http://schemas.microsoft.com/office/powerpoint/2010/main" val="337524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16 </a:t>
            </a:r>
            <a:r>
              <a:rPr lang="en-US" sz="1200" dirty="0" smtClean="0">
                <a:solidFill>
                  <a:schemeClr val="accent3"/>
                </a:solidFill>
              </a:rPr>
              <a:t>Paget., S.P., Beath, A.W.J, Barnes, E.H., &amp; Waugh, M.C. (2012). Use of the King’s Outcome Scale for Childhood Head Injury in the Evaluation of Outcome in Childhood Traumatic Brain Injury. </a:t>
            </a:r>
            <a:r>
              <a:rPr lang="en-US" sz="1200" i="1" dirty="0" smtClean="0">
                <a:solidFill>
                  <a:schemeClr val="accent3"/>
                </a:solidFill>
              </a:rPr>
              <a:t>Developmental Neurorehabilitation, 15(3), </a:t>
            </a:r>
            <a:r>
              <a:rPr lang="en-US" sz="1200" dirty="0" smtClean="0">
                <a:solidFill>
                  <a:schemeClr val="accent3"/>
                </a:solidFill>
              </a:rPr>
              <a:t>171-177.</a:t>
            </a:r>
            <a:r>
              <a:rPr lang="en-US" sz="1200" i="1" dirty="0" smtClean="0">
                <a:solidFill>
                  <a:schemeClr val="accent3"/>
                </a:solidFill>
              </a:rPr>
              <a:t> </a:t>
            </a:r>
            <a:endParaRPr lang="en-US" sz="1200" dirty="0" smtClean="0">
              <a:solidFill>
                <a:schemeClr val="accent3"/>
              </a:solidFill>
            </a:endParaRPr>
          </a:p>
          <a:p>
            <a:endParaRPr lang="en-US" dirty="0" smtClean="0"/>
          </a:p>
          <a:p>
            <a:r>
              <a:rPr lang="en-US" dirty="0" smtClean="0"/>
              <a:t>Mod reliability:</a:t>
            </a:r>
          </a:p>
          <a:p>
            <a:pPr marL="171450" indent="-171450">
              <a:buFontTx/>
              <a:buChar char="-"/>
            </a:pPr>
            <a:r>
              <a:rPr lang="en-US" baseline="0" dirty="0" smtClean="0"/>
              <a:t>Crouchman et al- mod inter-rater- six raters, each with diff educational backgrounds including a non clinician- kappa 0.51; might be reason for low kappa. Authors also say scale could be treated as interval instead of ordinal but sample only contained one vegetative and two severely disabled children.– once removing these three children, scores on koschi highly correlated with total functional score on mobility, communication, behaviour, disinhibition, danger awareness, self care and cognition. Paper did not report demographic data, type of ABI, length of time since inj/ill so hard to generalize</a:t>
            </a:r>
          </a:p>
          <a:p>
            <a:pPr marL="171450" indent="-171450">
              <a:buFontTx/>
              <a:buChar char="-"/>
            </a:pPr>
            <a:r>
              <a:rPr lang="en-US" baseline="0" dirty="0" smtClean="0"/>
              <a:t>Calvert et al. 2009- 81 children aged 5 to 16 with mild, mod, severe tbi defined by GCS- two raters reviewed outpatient notes– KOSCHI moderately correlated to other measures of injury severity such as GCS, length of stay and PTA. </a:t>
            </a:r>
          </a:p>
          <a:p>
            <a:pPr marL="628650" lvl="1" indent="-171450">
              <a:buFontTx/>
              <a:buChar char="-"/>
            </a:pPr>
            <a:r>
              <a:rPr lang="en-US" baseline="0" dirty="0" smtClean="0"/>
              <a:t>Variable correlations to measures of cognition (Wechsler intelligence scale for children's verbal IQ) and health related quality of life measures + PedsQL</a:t>
            </a:r>
          </a:p>
          <a:p>
            <a:pPr marL="1085850" lvl="2" indent="-171450">
              <a:buFontTx/>
              <a:buChar char="-"/>
            </a:pPr>
            <a:r>
              <a:rPr lang="en-US" baseline="0" dirty="0" smtClean="0"/>
              <a:t>Good correlation between discharge KOSCHI and early measures of cog function (intellect and attention); strength of relation weak with exception of discharge KOCHI and verbal IQ; little relation between discharge KOSCHI and cog outcome 6 months or more after injury; weak correlation between KOSCHI at discharge and attention measures; no correlation between discharge KOSCHI and executive function</a:t>
            </a:r>
          </a:p>
          <a:p>
            <a:pPr marL="628650" lvl="1" indent="-171450">
              <a:buFontTx/>
              <a:buChar char="-"/>
            </a:pPr>
            <a:r>
              <a:rPr lang="en-US" baseline="0" dirty="0" smtClean="0"/>
              <a:t>Koschis done one month and six months post injury. Majority of koschi scores at six mo were either mod disability or good recovery 5a.- few children in severe disability and no children in vegetative state– not heterogeneous enough to test validity. Also time since injury may have been too short to see change- as it takes some time for ped brain injuries to recover. </a:t>
            </a:r>
          </a:p>
          <a:p>
            <a:pPr marL="628650" lvl="1" indent="-171450">
              <a:buFontTx/>
              <a:buChar char="-"/>
            </a:pPr>
            <a:r>
              <a:rPr lang="en-US" baseline="0" dirty="0" smtClean="0"/>
              <a:t>Applied to various types of ABI- shaken baby syndrome, intracerebral hemorrhage, subdural hemorrhage, raised intracranial pressure. Also outcomes post decompressive craniotomy in children, hypothermia treatment </a:t>
            </a:r>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11</a:t>
            </a:fld>
            <a:endParaRPr lang="en-US" dirty="0"/>
          </a:p>
        </p:txBody>
      </p:sp>
    </p:spTree>
    <p:extLst>
      <p:ext uri="{BB962C8B-B14F-4D97-AF65-F5344CB8AC3E}">
        <p14:creationId xmlns:p14="http://schemas.microsoft.com/office/powerpoint/2010/main" val="116832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Tx/>
              <a:buNone/>
            </a:pPr>
            <a:r>
              <a:rPr lang="en-US" dirty="0" smtClean="0"/>
              <a:t>Medical</a:t>
            </a:r>
            <a:r>
              <a:rPr lang="en-US" baseline="0" dirty="0" smtClean="0"/>
              <a:t> student and MD</a:t>
            </a:r>
            <a:endParaRPr lang="en-US" dirty="0" smtClean="0"/>
          </a:p>
          <a:p>
            <a:pPr marL="171450" indent="-171450">
              <a:buFontTx/>
              <a:buChar char="-"/>
            </a:pPr>
            <a:r>
              <a:rPr lang="en-US" dirty="0" smtClean="0"/>
              <a:t>Study suggests that if kappa of 0.41 is considered adequate</a:t>
            </a:r>
            <a:r>
              <a:rPr lang="en-US" baseline="0" dirty="0" smtClean="0"/>
              <a:t> than GOSE-E at follow-up is considered satisfactory, but KOSCHI is only satisfactory when subcategories are considered together</a:t>
            </a:r>
          </a:p>
          <a:p>
            <a:pPr marL="628650" lvl="1" indent="-171450">
              <a:buFontTx/>
              <a:buChar char="-"/>
            </a:pPr>
            <a:r>
              <a:rPr lang="en-US" baseline="0" dirty="0" smtClean="0"/>
              <a:t>When subcategories collapsed- kappa on follow-up is consistent with previously reported literature.</a:t>
            </a:r>
          </a:p>
          <a:p>
            <a:pPr marL="628650" lvl="1" indent="-171450">
              <a:buFontTx/>
              <a:buChar char="-"/>
            </a:pPr>
            <a:r>
              <a:rPr lang="en-US" baseline="0" dirty="0" smtClean="0"/>
              <a:t>If you look at where are discrepancies are in our pilots…its not only between levels (mod/severe) or (mod/mild) but also within…so likely variability would be reduced in our pilots should we collapse</a:t>
            </a:r>
          </a:p>
          <a:p>
            <a:pPr marL="171450" lvl="0" indent="-171450">
              <a:buFontTx/>
              <a:buChar char="-"/>
            </a:pPr>
            <a:r>
              <a:rPr lang="en-US" baseline="0" dirty="0" smtClean="0"/>
              <a:t>Study recommends further assessment of reliability in peds brain injury with increased sample size and raters of different specialties and grades</a:t>
            </a:r>
          </a:p>
          <a:p>
            <a:pPr marL="457200" lvl="1" indent="0">
              <a:buFontTx/>
              <a:buNone/>
            </a:pPr>
            <a:r>
              <a:rPr lang="en-US" baseline="0" dirty="0" smtClean="0">
                <a:sym typeface="Wingdings" panose="05000000000000000000" pitchFamily="2" charset="2"/>
              </a:rPr>
              <a:t></a:t>
            </a:r>
            <a:r>
              <a:rPr lang="en-US" baseline="0" dirty="0" smtClean="0"/>
              <a:t>And this is what we are doing</a:t>
            </a:r>
            <a:r>
              <a:rPr lang="en-US" baseline="0" dirty="0" smtClean="0">
                <a:sym typeface="Wingdings" panose="05000000000000000000" pitchFamily="2" charset="2"/>
              </a:rPr>
              <a:t> prospective, large sample size, pediatricians, pediatric neurologists and physiatrists. </a:t>
            </a:r>
          </a:p>
          <a:p>
            <a:pPr marL="457200" lvl="1" indent="0">
              <a:buFontTx/>
              <a:buNone/>
            </a:pPr>
            <a:endParaRPr lang="en-US" baseline="0" dirty="0" smtClean="0">
              <a:sym typeface="Wingdings" panose="05000000000000000000" pitchFamily="2" charset="2"/>
            </a:endParaRPr>
          </a:p>
          <a:p>
            <a:pPr marL="457200" lvl="1" indent="0">
              <a:buFontTx/>
              <a:buNone/>
            </a:pPr>
            <a:endParaRPr lang="en-US" baseline="0" dirty="0" smtClean="0">
              <a:sym typeface="Wingdings" panose="05000000000000000000" pitchFamily="2" charset="2"/>
            </a:endParaRPr>
          </a:p>
          <a:p>
            <a:pPr marL="457200" lvl="1" indent="0">
              <a:buFontTx/>
              <a:buNone/>
            </a:pPr>
            <a:r>
              <a:rPr lang="en-US" baseline="0" dirty="0" smtClean="0">
                <a:sym typeface="Wingdings" panose="05000000000000000000" pitchFamily="2" charset="2"/>
              </a:rPr>
              <a:t>Casselden, E., Kirkham, F.J., Durnford, A.J. (2014). Inter-rater reliability of two outcome scoring tools in paediatric head injury [abstract]. </a:t>
            </a:r>
            <a:r>
              <a:rPr lang="en-US" i="1" baseline="0" dirty="0" smtClean="0">
                <a:sym typeface="Wingdings" panose="05000000000000000000" pitchFamily="2" charset="2"/>
              </a:rPr>
              <a:t>Archives of Disease in Childhood, 99 (suppl 1)</a:t>
            </a:r>
            <a:r>
              <a:rPr lang="en-US" baseline="0" dirty="0" smtClean="0">
                <a:sym typeface="Wingdings" panose="05000000000000000000" pitchFamily="2" charset="2"/>
              </a:rPr>
              <a:t>, A1-A212. </a:t>
            </a:r>
          </a:p>
        </p:txBody>
      </p:sp>
      <p:sp>
        <p:nvSpPr>
          <p:cNvPr id="4" name="Slide Number Placeholder 3"/>
          <p:cNvSpPr>
            <a:spLocks noGrp="1"/>
          </p:cNvSpPr>
          <p:nvPr>
            <p:ph type="sldNum" sz="quarter" idx="10"/>
          </p:nvPr>
        </p:nvSpPr>
        <p:spPr/>
        <p:txBody>
          <a:bodyPr/>
          <a:lstStyle/>
          <a:p>
            <a:fld id="{E623E9CC-B160-43CE-9216-0CD0CA60DDF4}" type="slidenum">
              <a:rPr lang="en-US" smtClean="0"/>
              <a:t>12</a:t>
            </a:fld>
            <a:endParaRPr lang="en-US" dirty="0"/>
          </a:p>
        </p:txBody>
      </p:sp>
    </p:spTree>
    <p:extLst>
      <p:ext uri="{BB962C8B-B14F-4D97-AF65-F5344CB8AC3E}">
        <p14:creationId xmlns:p14="http://schemas.microsoft.com/office/powerpoint/2010/main" val="78361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623E9CC-B160-43CE-9216-0CD0CA60DDF4}" type="slidenum">
              <a:rPr lang="en-US" smtClean="0"/>
              <a:t>13</a:t>
            </a:fld>
            <a:endParaRPr lang="en-US" dirty="0"/>
          </a:p>
        </p:txBody>
      </p:sp>
    </p:spTree>
    <p:extLst>
      <p:ext uri="{BB962C8B-B14F-4D97-AF65-F5344CB8AC3E}">
        <p14:creationId xmlns:p14="http://schemas.microsoft.com/office/powerpoint/2010/main" val="408728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viewfinder/department/comm/PRToolkit/Logos/Holland%20Bloorview%20Logos/JPEG%20Format/Holland_Blrvw_KRH_Vert_2C_RGB.jp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714500"/>
            <a:ext cx="9144000" cy="2743200"/>
          </a:xfrm>
          <a:prstGeom prst="rect">
            <a:avLst/>
          </a:prstGeom>
          <a:solidFill>
            <a:srgbClr val="12AD2A"/>
          </a:solidFill>
          <a:ln w="9525">
            <a:noFill/>
            <a:miter lim="800000"/>
            <a:headEnd/>
            <a:tailEnd/>
          </a:ln>
        </p:spPr>
        <p:txBody>
          <a:bodyPr wrap="none" anchor="ctr"/>
          <a:lstStyle/>
          <a:p>
            <a:pPr eaLnBrk="0" fontAlgn="base" hangingPunct="0">
              <a:spcBef>
                <a:spcPct val="0"/>
              </a:spcBef>
              <a:spcAft>
                <a:spcPct val="0"/>
              </a:spcAft>
              <a:defRPr/>
            </a:pPr>
            <a:endParaRPr lang="en-US" sz="1800" dirty="0">
              <a:solidFill>
                <a:srgbClr val="0077D4"/>
              </a:solidFill>
              <a:cs typeface="Arial" charset="0"/>
            </a:endParaRPr>
          </a:p>
        </p:txBody>
      </p:sp>
      <p:pic>
        <p:nvPicPr>
          <p:cNvPr id="5" name="Picture 16" descr="Bloorview PPT Bkgd"/>
          <p:cNvPicPr>
            <a:picLocks noChangeAspect="1" noChangeArrowheads="1"/>
          </p:cNvPicPr>
          <p:nvPr/>
        </p:nvPicPr>
        <p:blipFill>
          <a:blip r:embed="rId2">
            <a:clrChange>
              <a:clrFrom>
                <a:srgbClr val="12AD2B"/>
              </a:clrFrom>
              <a:clrTo>
                <a:srgbClr val="12AD2B">
                  <a:alpha val="0"/>
                </a:srgbClr>
              </a:clrTo>
            </a:clrChange>
          </a:blip>
          <a:srcRect t="14398"/>
          <a:stretch>
            <a:fillRect/>
          </a:stretch>
        </p:blipFill>
        <p:spPr bwMode="auto">
          <a:xfrm>
            <a:off x="0" y="1724025"/>
            <a:ext cx="5334000" cy="2733675"/>
          </a:xfrm>
          <a:prstGeom prst="rect">
            <a:avLst/>
          </a:prstGeom>
          <a:noFill/>
          <a:ln w="9525">
            <a:noFill/>
            <a:miter lim="800000"/>
            <a:headEnd/>
            <a:tailEnd/>
          </a:ln>
        </p:spPr>
      </p:pic>
      <p:pic>
        <p:nvPicPr>
          <p:cNvPr id="6" name="Picture 19" descr="Picture">
            <a:hlinkClick r:id="rId3"/>
          </p:cNvPr>
          <p:cNvPicPr>
            <a:picLocks noChangeAspect="1" noChangeArrowheads="1"/>
          </p:cNvPicPr>
          <p:nvPr/>
        </p:nvPicPr>
        <p:blipFill>
          <a:blip r:embed="rId4"/>
          <a:srcRect/>
          <a:stretch>
            <a:fillRect/>
          </a:stretch>
        </p:blipFill>
        <p:spPr bwMode="auto">
          <a:xfrm>
            <a:off x="323850" y="195262"/>
            <a:ext cx="6096000" cy="1385888"/>
          </a:xfrm>
          <a:prstGeom prst="rect">
            <a:avLst/>
          </a:prstGeom>
          <a:noFill/>
          <a:ln w="9525">
            <a:noFill/>
            <a:miter lim="800000"/>
            <a:headEnd/>
            <a:tailEnd/>
          </a:ln>
        </p:spPr>
      </p:pic>
      <p:pic>
        <p:nvPicPr>
          <p:cNvPr id="7" name="Picture 20"/>
          <p:cNvPicPr>
            <a:picLocks noChangeAspect="1" noChangeArrowheads="1"/>
          </p:cNvPicPr>
          <p:nvPr userDrawn="1"/>
        </p:nvPicPr>
        <p:blipFill>
          <a:blip r:embed="rId5"/>
          <a:srcRect/>
          <a:stretch>
            <a:fillRect/>
          </a:stretch>
        </p:blipFill>
        <p:spPr bwMode="auto">
          <a:xfrm>
            <a:off x="3190875" y="4624388"/>
            <a:ext cx="5557838" cy="409575"/>
          </a:xfrm>
          <a:prstGeom prst="rect">
            <a:avLst/>
          </a:prstGeom>
          <a:noFill/>
          <a:ln w="9525">
            <a:noFill/>
            <a:miter lim="800000"/>
            <a:headEnd/>
            <a:tailEnd/>
          </a:ln>
        </p:spPr>
      </p:pic>
      <p:sp>
        <p:nvSpPr>
          <p:cNvPr id="3074" name="Rectangle 2"/>
          <p:cNvSpPr>
            <a:spLocks noGrp="1" noChangeArrowheads="1"/>
          </p:cNvSpPr>
          <p:nvPr>
            <p:ph type="ctrTitle"/>
          </p:nvPr>
        </p:nvSpPr>
        <p:spPr>
          <a:xfrm>
            <a:off x="657225" y="2057400"/>
            <a:ext cx="7772400" cy="1200150"/>
          </a:xfrm>
        </p:spPr>
        <p:txBody>
          <a:bodyPr/>
          <a:lstStyle>
            <a:lvl1pPr>
              <a:defRPr sz="27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3257550"/>
            <a:ext cx="7772400" cy="857250"/>
          </a:xfrm>
        </p:spPr>
        <p:txBody>
          <a:bodyPr/>
          <a:lstStyle>
            <a:lvl1pPr marL="0" indent="0">
              <a:lnSpc>
                <a:spcPct val="110000"/>
              </a:lnSpc>
              <a:buFontTx/>
              <a:buNone/>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5921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04899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429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29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7948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001000" y="4722019"/>
            <a:ext cx="457200" cy="171450"/>
          </a:xfrm>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7874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2192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226589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29478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80354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16008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4889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7176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solidFill>
                <a:srgbClr val="0077D4"/>
              </a:solidFill>
            </a:endParaRPr>
          </a:p>
        </p:txBody>
      </p:sp>
    </p:spTree>
    <p:extLst>
      <p:ext uri="{BB962C8B-B14F-4D97-AF65-F5344CB8AC3E}">
        <p14:creationId xmlns:p14="http://schemas.microsoft.com/office/powerpoint/2010/main" val="39512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viewfinder/department/comm/PRToolkit/Logos/Holland%20Bloorview%20Logos/JPEG%20Format/Holland_Blrvw_KRH_Vert_2C_RGB.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171450"/>
            <a:ext cx="9144000" cy="1028700"/>
          </a:xfrm>
          <a:prstGeom prst="rect">
            <a:avLst/>
          </a:prstGeom>
          <a:solidFill>
            <a:schemeClr val="tx2"/>
          </a:solidFill>
          <a:ln w="9525">
            <a:noFill/>
            <a:miter lim="800000"/>
            <a:headEnd/>
            <a:tailEnd/>
          </a:ln>
        </p:spPr>
        <p:txBody>
          <a:bodyPr wrap="none" anchor="ctr"/>
          <a:lstStyle/>
          <a:p>
            <a:pPr eaLnBrk="0" fontAlgn="base" hangingPunct="0">
              <a:spcBef>
                <a:spcPct val="0"/>
              </a:spcBef>
              <a:spcAft>
                <a:spcPct val="0"/>
              </a:spcAft>
              <a:defRPr/>
            </a:pPr>
            <a:endParaRPr lang="en-US" sz="1800" dirty="0">
              <a:solidFill>
                <a:srgbClr val="0077D4"/>
              </a:solidFill>
              <a:cs typeface="Arial" charset="0"/>
            </a:endParaRPr>
          </a:p>
        </p:txBody>
      </p:sp>
      <p:pic>
        <p:nvPicPr>
          <p:cNvPr id="93187" name="Picture 12" descr="Bloorview PPT Bkgd"/>
          <p:cNvPicPr>
            <a:picLocks noChangeAspect="1" noChangeArrowheads="1"/>
          </p:cNvPicPr>
          <p:nvPr/>
        </p:nvPicPr>
        <p:blipFill>
          <a:blip r:embed="rId14">
            <a:clrChange>
              <a:clrFrom>
                <a:srgbClr val="12AD2B"/>
              </a:clrFrom>
              <a:clrTo>
                <a:srgbClr val="12AD2B">
                  <a:alpha val="0"/>
                </a:srgbClr>
              </a:clrTo>
            </a:clrChange>
          </a:blip>
          <a:srcRect t="62419"/>
          <a:stretch>
            <a:fillRect/>
          </a:stretch>
        </p:blipFill>
        <p:spPr bwMode="auto">
          <a:xfrm>
            <a:off x="0" y="171450"/>
            <a:ext cx="4572000" cy="1028700"/>
          </a:xfrm>
          <a:prstGeom prst="rect">
            <a:avLst/>
          </a:prstGeom>
          <a:noFill/>
          <a:ln w="9525">
            <a:noFill/>
            <a:miter lim="800000"/>
            <a:headEnd/>
            <a:tailEnd/>
          </a:ln>
        </p:spPr>
      </p:pic>
      <p:sp>
        <p:nvSpPr>
          <p:cNvPr id="93188" name="Rectangle 2"/>
          <p:cNvSpPr>
            <a:spLocks noGrp="1" noChangeArrowheads="1"/>
          </p:cNvSpPr>
          <p:nvPr>
            <p:ph type="title"/>
          </p:nvPr>
        </p:nvSpPr>
        <p:spPr bwMode="auto">
          <a:xfrm>
            <a:off x="685800" y="342900"/>
            <a:ext cx="77724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3189" name="Rectangle 3"/>
          <p:cNvSpPr>
            <a:spLocks noGrp="1" noChangeArrowheads="1"/>
          </p:cNvSpPr>
          <p:nvPr>
            <p:ph type="body" idx="1"/>
          </p:nvPr>
        </p:nvSpPr>
        <p:spPr bwMode="auto">
          <a:xfrm>
            <a:off x="685800" y="1371600"/>
            <a:ext cx="7772400" cy="3086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001000" y="4722019"/>
            <a:ext cx="457200" cy="17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spcBef>
                <a:spcPct val="0"/>
              </a:spcBef>
              <a:buSzTx/>
              <a:buFontTx/>
              <a:buNone/>
              <a:defRPr sz="600">
                <a:ea typeface="ＭＳ Ｐゴシック" charset="-128"/>
                <a:cs typeface="+mn-cs"/>
              </a:defRPr>
            </a:lvl1pPr>
          </a:lstStyle>
          <a:p>
            <a:pPr fontAlgn="base">
              <a:spcAft>
                <a:spcPct val="0"/>
              </a:spcAft>
              <a:defRPr/>
            </a:pPr>
            <a:endParaRPr lang="en-US" dirty="0">
              <a:solidFill>
                <a:srgbClr val="0077D4"/>
              </a:solidFill>
            </a:endParaRPr>
          </a:p>
        </p:txBody>
      </p:sp>
      <p:pic>
        <p:nvPicPr>
          <p:cNvPr id="93191" name="Picture 15" descr="Picture">
            <a:hlinkClick r:id="rId15"/>
          </p:cNvPr>
          <p:cNvPicPr>
            <a:picLocks noChangeAspect="1" noChangeArrowheads="1"/>
          </p:cNvPicPr>
          <p:nvPr/>
        </p:nvPicPr>
        <p:blipFill>
          <a:blip r:embed="rId16"/>
          <a:srcRect/>
          <a:stretch>
            <a:fillRect/>
          </a:stretch>
        </p:blipFill>
        <p:spPr bwMode="auto">
          <a:xfrm>
            <a:off x="512764" y="4462463"/>
            <a:ext cx="2763837" cy="628650"/>
          </a:xfrm>
          <a:prstGeom prst="rect">
            <a:avLst/>
          </a:prstGeom>
          <a:noFill/>
          <a:ln w="9525">
            <a:noFill/>
            <a:miter lim="800000"/>
            <a:headEnd/>
            <a:tailEnd/>
          </a:ln>
        </p:spPr>
      </p:pic>
      <p:pic>
        <p:nvPicPr>
          <p:cNvPr id="93192" name="Picture 16"/>
          <p:cNvPicPr>
            <a:picLocks noChangeAspect="1" noChangeArrowheads="1"/>
          </p:cNvPicPr>
          <p:nvPr/>
        </p:nvPicPr>
        <p:blipFill>
          <a:blip r:embed="rId17"/>
          <a:srcRect/>
          <a:stretch>
            <a:fillRect/>
          </a:stretch>
        </p:blipFill>
        <p:spPr bwMode="auto">
          <a:xfrm>
            <a:off x="3203575" y="4569619"/>
            <a:ext cx="5557838" cy="409575"/>
          </a:xfrm>
          <a:prstGeom prst="rect">
            <a:avLst/>
          </a:prstGeom>
          <a:noFill/>
          <a:ln w="9525">
            <a:noFill/>
            <a:miter lim="800000"/>
            <a:headEnd/>
            <a:tailEnd/>
          </a:ln>
        </p:spPr>
      </p:pic>
    </p:spTree>
    <p:extLst>
      <p:ext uri="{BB962C8B-B14F-4D97-AF65-F5344CB8AC3E}">
        <p14:creationId xmlns:p14="http://schemas.microsoft.com/office/powerpoint/2010/main" val="311721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100">
          <a:solidFill>
            <a:schemeClr val="bg1"/>
          </a:solidFill>
          <a:latin typeface="+mj-lt"/>
          <a:ea typeface="+mj-ea"/>
          <a:cs typeface="+mj-cs"/>
        </a:defRPr>
      </a:lvl1pPr>
      <a:lvl2pPr algn="l" rtl="0" eaLnBrk="0" fontAlgn="base" hangingPunct="0">
        <a:spcBef>
          <a:spcPct val="0"/>
        </a:spcBef>
        <a:spcAft>
          <a:spcPct val="0"/>
        </a:spcAft>
        <a:defRPr sz="2100">
          <a:solidFill>
            <a:schemeClr val="bg1"/>
          </a:solidFill>
          <a:latin typeface="Verdana" pitchFamily="34" charset="0"/>
          <a:ea typeface="ＭＳ Ｐゴシック" charset="-128"/>
        </a:defRPr>
      </a:lvl2pPr>
      <a:lvl3pPr algn="l" rtl="0" eaLnBrk="0" fontAlgn="base" hangingPunct="0">
        <a:spcBef>
          <a:spcPct val="0"/>
        </a:spcBef>
        <a:spcAft>
          <a:spcPct val="0"/>
        </a:spcAft>
        <a:defRPr sz="2100">
          <a:solidFill>
            <a:schemeClr val="bg1"/>
          </a:solidFill>
          <a:latin typeface="Verdana" pitchFamily="34" charset="0"/>
          <a:ea typeface="ＭＳ Ｐゴシック" charset="-128"/>
        </a:defRPr>
      </a:lvl3pPr>
      <a:lvl4pPr algn="l" rtl="0" eaLnBrk="0" fontAlgn="base" hangingPunct="0">
        <a:spcBef>
          <a:spcPct val="0"/>
        </a:spcBef>
        <a:spcAft>
          <a:spcPct val="0"/>
        </a:spcAft>
        <a:defRPr sz="2100">
          <a:solidFill>
            <a:schemeClr val="bg1"/>
          </a:solidFill>
          <a:latin typeface="Verdana" pitchFamily="34" charset="0"/>
          <a:ea typeface="ＭＳ Ｐゴシック" charset="-128"/>
        </a:defRPr>
      </a:lvl4pPr>
      <a:lvl5pPr algn="l" rtl="0" eaLnBrk="0" fontAlgn="base" hangingPunct="0">
        <a:spcBef>
          <a:spcPct val="0"/>
        </a:spcBef>
        <a:spcAft>
          <a:spcPct val="0"/>
        </a:spcAft>
        <a:defRPr sz="2100">
          <a:solidFill>
            <a:schemeClr val="bg1"/>
          </a:solidFill>
          <a:latin typeface="Verdana" pitchFamily="34" charset="0"/>
          <a:ea typeface="ＭＳ Ｐゴシック" charset="-128"/>
        </a:defRPr>
      </a:lvl5pPr>
      <a:lvl6pPr marL="342900" algn="l" rtl="0" eaLnBrk="1" fontAlgn="base" hangingPunct="1">
        <a:spcBef>
          <a:spcPct val="0"/>
        </a:spcBef>
        <a:spcAft>
          <a:spcPct val="0"/>
        </a:spcAft>
        <a:defRPr sz="2100">
          <a:solidFill>
            <a:schemeClr val="bg1"/>
          </a:solidFill>
          <a:latin typeface="Verdana" pitchFamily="34" charset="0"/>
          <a:ea typeface="ＭＳ Ｐゴシック" charset="-128"/>
        </a:defRPr>
      </a:lvl6pPr>
      <a:lvl7pPr marL="685800" algn="l" rtl="0" eaLnBrk="1" fontAlgn="base" hangingPunct="1">
        <a:spcBef>
          <a:spcPct val="0"/>
        </a:spcBef>
        <a:spcAft>
          <a:spcPct val="0"/>
        </a:spcAft>
        <a:defRPr sz="2100">
          <a:solidFill>
            <a:schemeClr val="bg1"/>
          </a:solidFill>
          <a:latin typeface="Verdana" pitchFamily="34" charset="0"/>
          <a:ea typeface="ＭＳ Ｐゴシック" charset="-128"/>
        </a:defRPr>
      </a:lvl7pPr>
      <a:lvl8pPr marL="1028700" algn="l" rtl="0" eaLnBrk="1" fontAlgn="base" hangingPunct="1">
        <a:spcBef>
          <a:spcPct val="0"/>
        </a:spcBef>
        <a:spcAft>
          <a:spcPct val="0"/>
        </a:spcAft>
        <a:defRPr sz="2100">
          <a:solidFill>
            <a:schemeClr val="bg1"/>
          </a:solidFill>
          <a:latin typeface="Verdana" pitchFamily="34" charset="0"/>
          <a:ea typeface="ＭＳ Ｐゴシック" charset="-128"/>
        </a:defRPr>
      </a:lvl8pPr>
      <a:lvl9pPr marL="1371600" algn="l" rtl="0" eaLnBrk="1" fontAlgn="base" hangingPunct="1">
        <a:spcBef>
          <a:spcPct val="0"/>
        </a:spcBef>
        <a:spcAft>
          <a:spcPct val="0"/>
        </a:spcAft>
        <a:defRPr sz="2100">
          <a:solidFill>
            <a:schemeClr val="bg1"/>
          </a:solidFill>
          <a:latin typeface="Verdana" pitchFamily="34" charset="0"/>
          <a:ea typeface="ＭＳ Ｐゴシック" charset="-128"/>
        </a:defRPr>
      </a:lvl9pPr>
    </p:titleStyle>
    <p:bodyStyle>
      <a:lvl1pPr marL="130969" indent="-130969" algn="l" rtl="0" eaLnBrk="0" fontAlgn="base" hangingPunct="0">
        <a:spcBef>
          <a:spcPct val="40000"/>
        </a:spcBef>
        <a:spcAft>
          <a:spcPct val="0"/>
        </a:spcAft>
        <a:buSzPct val="75000"/>
        <a:buChar char="•"/>
        <a:defRPr sz="1500">
          <a:solidFill>
            <a:schemeClr val="tx1"/>
          </a:solidFill>
          <a:latin typeface="+mn-lt"/>
          <a:ea typeface="+mn-ea"/>
          <a:cs typeface="+mn-cs"/>
        </a:defRPr>
      </a:lvl1pPr>
      <a:lvl2pPr marL="385763" indent="-169069" algn="l" rtl="0" eaLnBrk="0" fontAlgn="base" hangingPunct="0">
        <a:spcBef>
          <a:spcPct val="40000"/>
        </a:spcBef>
        <a:spcAft>
          <a:spcPct val="0"/>
        </a:spcAft>
        <a:buChar char="–"/>
        <a:defRPr sz="1500">
          <a:solidFill>
            <a:schemeClr val="tx1"/>
          </a:solidFill>
          <a:latin typeface="+mn-lt"/>
          <a:ea typeface="+mn-ea"/>
        </a:defRPr>
      </a:lvl2pPr>
      <a:lvl3pPr marL="639366" indent="-167879" algn="l" rtl="0" eaLnBrk="0" fontAlgn="base" hangingPunct="0">
        <a:spcBef>
          <a:spcPct val="40000"/>
        </a:spcBef>
        <a:spcAft>
          <a:spcPct val="0"/>
        </a:spcAft>
        <a:buChar char="–"/>
        <a:defRPr sz="1500" i="1">
          <a:solidFill>
            <a:schemeClr val="tx1"/>
          </a:solidFill>
          <a:latin typeface="+mn-lt"/>
          <a:ea typeface="+mn-ea"/>
        </a:defRPr>
      </a:lvl3pPr>
      <a:lvl4pPr marL="901304" indent="-176213" algn="l" rtl="0" eaLnBrk="0" fontAlgn="base" hangingPunct="0">
        <a:spcBef>
          <a:spcPct val="40000"/>
        </a:spcBef>
        <a:spcAft>
          <a:spcPct val="0"/>
        </a:spcAft>
        <a:buChar char="–"/>
        <a:defRPr sz="1500" i="1">
          <a:solidFill>
            <a:schemeClr val="tx1"/>
          </a:solidFill>
          <a:latin typeface="+mn-lt"/>
          <a:ea typeface="+mn-ea"/>
        </a:defRPr>
      </a:lvl4pPr>
      <a:lvl5pPr marL="1156097" indent="-169069" algn="l" rtl="0" eaLnBrk="0" fontAlgn="base" hangingPunct="0">
        <a:spcBef>
          <a:spcPct val="40000"/>
        </a:spcBef>
        <a:spcAft>
          <a:spcPct val="0"/>
        </a:spcAft>
        <a:buChar char="–"/>
        <a:defRPr sz="1500" i="1">
          <a:solidFill>
            <a:schemeClr val="tx1"/>
          </a:solidFill>
          <a:latin typeface="+mn-lt"/>
          <a:ea typeface="+mn-ea"/>
        </a:defRPr>
      </a:lvl5pPr>
      <a:lvl6pPr marL="1498997" indent="-169069" algn="l" rtl="0" eaLnBrk="1" fontAlgn="base" hangingPunct="1">
        <a:spcBef>
          <a:spcPct val="40000"/>
        </a:spcBef>
        <a:spcAft>
          <a:spcPct val="0"/>
        </a:spcAft>
        <a:buChar char="–"/>
        <a:defRPr sz="1500" i="1">
          <a:solidFill>
            <a:schemeClr val="tx1"/>
          </a:solidFill>
          <a:latin typeface="+mn-lt"/>
          <a:ea typeface="+mn-ea"/>
        </a:defRPr>
      </a:lvl6pPr>
      <a:lvl7pPr marL="1841897" indent="-169069" algn="l" rtl="0" eaLnBrk="1" fontAlgn="base" hangingPunct="1">
        <a:spcBef>
          <a:spcPct val="40000"/>
        </a:spcBef>
        <a:spcAft>
          <a:spcPct val="0"/>
        </a:spcAft>
        <a:buChar char="–"/>
        <a:defRPr sz="1500" i="1">
          <a:solidFill>
            <a:schemeClr val="tx1"/>
          </a:solidFill>
          <a:latin typeface="+mn-lt"/>
          <a:ea typeface="+mn-ea"/>
        </a:defRPr>
      </a:lvl7pPr>
      <a:lvl8pPr marL="2184797" indent="-169069" algn="l" rtl="0" eaLnBrk="1" fontAlgn="base" hangingPunct="1">
        <a:spcBef>
          <a:spcPct val="40000"/>
        </a:spcBef>
        <a:spcAft>
          <a:spcPct val="0"/>
        </a:spcAft>
        <a:buChar char="–"/>
        <a:defRPr sz="1500" i="1">
          <a:solidFill>
            <a:schemeClr val="tx1"/>
          </a:solidFill>
          <a:latin typeface="+mn-lt"/>
          <a:ea typeface="+mn-ea"/>
        </a:defRPr>
      </a:lvl8pPr>
      <a:lvl9pPr marL="2527697" indent="-169069" algn="l" rtl="0" eaLnBrk="1" fontAlgn="base" hangingPunct="1">
        <a:spcBef>
          <a:spcPct val="40000"/>
        </a:spcBef>
        <a:spcAft>
          <a:spcPct val="0"/>
        </a:spcAft>
        <a:buChar char="–"/>
        <a:defRPr sz="1500" i="1">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s4h-DHFjMW-MiM&amp;tbnid=ve6n4hg3QIZDvM:&amp;ved=0CAUQjRw&amp;url=http://www.halifaxpersonalinjurylawyerblog.com/2010/10/brain_injury_myth_children_rec.html&amp;ei=rX8AVL0Rq_WKAsGIgagF&amp;bvm=bv.74115972,d.cGE&amp;psig=AFQjCNHyVHEfPv09x5cjDDH99JbnbdNvIw&amp;ust=14094051963038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brainmd.wordpress.com/2015/0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4450" y="3886200"/>
            <a:ext cx="6286500" cy="277586"/>
          </a:xfrm>
        </p:spPr>
        <p:txBody>
          <a:bodyPr/>
          <a:lstStyle/>
          <a:p>
            <a:r>
              <a:rPr lang="en-US" sz="1200" dirty="0"/>
              <a:t>IBIA-March 2016; Netherlands.  April 2016 – Toronto - Practical Strategies Conf.</a:t>
            </a:r>
          </a:p>
          <a:p>
            <a:endParaRPr lang="en-US" sz="1200" dirty="0"/>
          </a:p>
          <a:p>
            <a:r>
              <a:rPr lang="en-US" sz="1200" dirty="0"/>
              <a:t>Holland Bloorview Kids Rehabilitation Hospital, Toronto ON, Canada</a:t>
            </a:r>
          </a:p>
          <a:p>
            <a:r>
              <a:rPr lang="en-US" sz="1200" dirty="0"/>
              <a:t>ACRM 91st Annual Conference, Toronto ON, Canada</a:t>
            </a:r>
          </a:p>
          <a:p>
            <a:endParaRPr lang="en-US" sz="1200" dirty="0"/>
          </a:p>
          <a:p>
            <a:endParaRPr lang="en-US" sz="825"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50284" t="23501" r="2079" b="45223"/>
          <a:stretch/>
        </p:blipFill>
        <p:spPr bwMode="auto">
          <a:xfrm>
            <a:off x="1143000" y="4171950"/>
            <a:ext cx="2343150" cy="97155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0874" y="228600"/>
            <a:ext cx="1520190" cy="584323"/>
          </a:xfrm>
          <a:prstGeom prst="rect">
            <a:avLst/>
          </a:prstGeom>
        </p:spPr>
      </p:pic>
      <p:sp>
        <p:nvSpPr>
          <p:cNvPr id="8" name="Rectangle 12"/>
          <p:cNvSpPr txBox="1">
            <a:spLocks noChangeArrowheads="1"/>
          </p:cNvSpPr>
          <p:nvPr/>
        </p:nvSpPr>
        <p:spPr bwMode="auto">
          <a:xfrm>
            <a:off x="1657350" y="2950028"/>
            <a:ext cx="58293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lnSpc>
                <a:spcPct val="110000"/>
              </a:lnSpc>
              <a:spcBef>
                <a:spcPct val="40000"/>
              </a:spcBef>
              <a:spcAft>
                <a:spcPct val="0"/>
              </a:spcAft>
              <a:buSzPct val="75000"/>
              <a:buFontTx/>
              <a:buNone/>
              <a:defRPr sz="2000">
                <a:solidFill>
                  <a:schemeClr val="bg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pPr algn="ctr">
              <a:defRPr/>
            </a:pPr>
            <a:r>
              <a:rPr lang="en-US" sz="1050" kern="0" dirty="0">
                <a:solidFill>
                  <a:schemeClr val="accent3"/>
                </a:solidFill>
              </a:rPr>
              <a:t>Peter Rumney</a:t>
            </a:r>
            <a:r>
              <a:rPr lang="en-US" altLang="en-US" sz="1050" kern="0" baseline="30000" dirty="0">
                <a:solidFill>
                  <a:schemeClr val="accent3"/>
                </a:solidFill>
              </a:rPr>
              <a:t>1</a:t>
            </a:r>
            <a:r>
              <a:rPr lang="en-US" altLang="en-US" sz="1050" kern="0" dirty="0">
                <a:solidFill>
                  <a:schemeClr val="accent3"/>
                </a:solidFill>
              </a:rPr>
              <a:t> MD; Ryan Hung</a:t>
            </a:r>
            <a:r>
              <a:rPr lang="en-US" altLang="en-US" sz="1050" kern="0" baseline="30000" dirty="0">
                <a:solidFill>
                  <a:schemeClr val="accent3"/>
                </a:solidFill>
              </a:rPr>
              <a:t>1</a:t>
            </a:r>
            <a:r>
              <a:rPr lang="en-US" altLang="en-US" sz="1050" kern="0" dirty="0">
                <a:solidFill>
                  <a:schemeClr val="accent3"/>
                </a:solidFill>
              </a:rPr>
              <a:t> MD; Laura McAdam</a:t>
            </a:r>
            <a:r>
              <a:rPr lang="en-US" altLang="en-US" sz="1050" kern="0" baseline="30000" dirty="0">
                <a:solidFill>
                  <a:schemeClr val="accent3"/>
                </a:solidFill>
              </a:rPr>
              <a:t>1</a:t>
            </a:r>
            <a:r>
              <a:rPr lang="en-US" altLang="en-US" sz="1050" kern="0" dirty="0">
                <a:solidFill>
                  <a:schemeClr val="accent3"/>
                </a:solidFill>
              </a:rPr>
              <a:t> MD; Arthur Ameis</a:t>
            </a:r>
            <a:r>
              <a:rPr lang="en-US" altLang="en-US" sz="1050" kern="0" baseline="30000" dirty="0">
                <a:solidFill>
                  <a:schemeClr val="accent3"/>
                </a:solidFill>
              </a:rPr>
              <a:t>2</a:t>
            </a:r>
            <a:r>
              <a:rPr lang="en-US" altLang="en-US" sz="1050" kern="0" dirty="0">
                <a:solidFill>
                  <a:schemeClr val="accent3"/>
                </a:solidFill>
              </a:rPr>
              <a:t> MD; Michel Lacerte</a:t>
            </a:r>
            <a:r>
              <a:rPr lang="en-US" altLang="en-US" sz="1050" kern="0" baseline="30000" dirty="0">
                <a:solidFill>
                  <a:schemeClr val="accent3"/>
                </a:solidFill>
              </a:rPr>
              <a:t>3</a:t>
            </a:r>
            <a:r>
              <a:rPr lang="en-US" altLang="en-US" sz="1050" kern="0" dirty="0">
                <a:solidFill>
                  <a:schemeClr val="accent3"/>
                </a:solidFill>
              </a:rPr>
              <a:t> MD; Pierre Cote</a:t>
            </a:r>
            <a:r>
              <a:rPr lang="en-US" altLang="en-US" sz="1050" kern="0" baseline="30000" dirty="0">
                <a:solidFill>
                  <a:schemeClr val="accent3"/>
                </a:solidFill>
              </a:rPr>
              <a:t>4</a:t>
            </a:r>
            <a:r>
              <a:rPr lang="en-US" altLang="en-US" sz="1050" kern="0" dirty="0">
                <a:solidFill>
                  <a:schemeClr val="accent3"/>
                </a:solidFill>
              </a:rPr>
              <a:t> Ph.D; David Cassidy</a:t>
            </a:r>
            <a:r>
              <a:rPr lang="en-US" altLang="en-US" sz="1050" kern="0" baseline="30000" dirty="0">
                <a:solidFill>
                  <a:schemeClr val="accent3"/>
                </a:solidFill>
              </a:rPr>
              <a:t>5</a:t>
            </a:r>
            <a:r>
              <a:rPr lang="en-US" altLang="en-US" sz="1050" kern="0" dirty="0">
                <a:solidFill>
                  <a:schemeClr val="accent3"/>
                </a:solidFill>
              </a:rPr>
              <a:t> Ph.D; Eleanor Boyle</a:t>
            </a:r>
            <a:r>
              <a:rPr lang="en-US" altLang="en-US" sz="1050" kern="0" baseline="30000" dirty="0">
                <a:solidFill>
                  <a:schemeClr val="accent3"/>
                </a:solidFill>
              </a:rPr>
              <a:t>5</a:t>
            </a:r>
            <a:r>
              <a:rPr lang="en-US" altLang="en-US" sz="1050" kern="0" dirty="0">
                <a:solidFill>
                  <a:schemeClr val="accent3"/>
                </a:solidFill>
              </a:rPr>
              <a:t> Ph.D; Dayna Greenspoon</a:t>
            </a:r>
            <a:r>
              <a:rPr lang="en-US" altLang="en-US" sz="1050" kern="0" baseline="30000" dirty="0">
                <a:solidFill>
                  <a:schemeClr val="accent3"/>
                </a:solidFill>
              </a:rPr>
              <a:t>1</a:t>
            </a:r>
            <a:r>
              <a:rPr lang="en-US" altLang="en-US" sz="1050" kern="0" dirty="0">
                <a:solidFill>
                  <a:schemeClr val="accent3"/>
                </a:solidFill>
              </a:rPr>
              <a:t> MSc(OT)</a:t>
            </a:r>
          </a:p>
          <a:p>
            <a:pPr algn="ctr">
              <a:defRPr/>
            </a:pPr>
            <a:r>
              <a:rPr lang="en-US" sz="750" kern="0" dirty="0">
                <a:solidFill>
                  <a:schemeClr val="accent3"/>
                </a:solidFill>
              </a:rPr>
              <a:t>Holland Bloorview Kids Rehabilitation Hospital</a:t>
            </a:r>
            <a:r>
              <a:rPr lang="en-US" altLang="en-US" sz="750" kern="0" baseline="30000" dirty="0">
                <a:solidFill>
                  <a:schemeClr val="accent3"/>
                </a:solidFill>
              </a:rPr>
              <a:t>1</a:t>
            </a:r>
            <a:r>
              <a:rPr lang="en-US" sz="750" kern="0" dirty="0">
                <a:solidFill>
                  <a:schemeClr val="accent3"/>
                </a:solidFill>
              </a:rPr>
              <a:t>,  University de Montreal</a:t>
            </a:r>
            <a:r>
              <a:rPr lang="en-US" sz="750" kern="0" baseline="30000" dirty="0">
                <a:solidFill>
                  <a:schemeClr val="accent3"/>
                </a:solidFill>
              </a:rPr>
              <a:t>2</a:t>
            </a:r>
            <a:r>
              <a:rPr lang="en-US" sz="750" kern="0" dirty="0">
                <a:solidFill>
                  <a:schemeClr val="accent3"/>
                </a:solidFill>
              </a:rPr>
              <a:t>, Western University</a:t>
            </a:r>
            <a:r>
              <a:rPr lang="en-US" sz="750" kern="0" baseline="30000" dirty="0">
                <a:solidFill>
                  <a:schemeClr val="accent3"/>
                </a:solidFill>
              </a:rPr>
              <a:t>3</a:t>
            </a:r>
            <a:r>
              <a:rPr lang="en-US" sz="750" kern="0" dirty="0">
                <a:solidFill>
                  <a:schemeClr val="accent3"/>
                </a:solidFill>
              </a:rPr>
              <a:t>, University of Ontario Institute of Technology</a:t>
            </a:r>
            <a:r>
              <a:rPr lang="en-US" sz="750" kern="0" baseline="30000" dirty="0">
                <a:solidFill>
                  <a:schemeClr val="accent3"/>
                </a:solidFill>
              </a:rPr>
              <a:t>4</a:t>
            </a:r>
            <a:r>
              <a:rPr lang="en-US" sz="750" kern="0" dirty="0">
                <a:solidFill>
                  <a:schemeClr val="accent3"/>
                </a:solidFill>
              </a:rPr>
              <a:t>, University Health Network</a:t>
            </a:r>
          </a:p>
        </p:txBody>
      </p:sp>
      <p:sp>
        <p:nvSpPr>
          <p:cNvPr id="4" name="Title 3"/>
          <p:cNvSpPr>
            <a:spLocks noGrp="1"/>
          </p:cNvSpPr>
          <p:nvPr>
            <p:ph type="ctrTitle"/>
          </p:nvPr>
        </p:nvSpPr>
        <p:spPr>
          <a:xfrm>
            <a:off x="1714500" y="1744436"/>
            <a:ext cx="5829300" cy="1200150"/>
          </a:xfrm>
        </p:spPr>
        <p:txBody>
          <a:bodyPr/>
          <a:lstStyle/>
          <a:p>
            <a:r>
              <a:rPr lang="en-US" sz="2400" dirty="0"/>
              <a:t>Exploring the King’s Outcome Scale for Childhood Head Injury in Children Attending a Rehabilitation Hospital</a:t>
            </a:r>
          </a:p>
        </p:txBody>
      </p:sp>
    </p:spTree>
    <p:extLst>
      <p:ext uri="{BB962C8B-B14F-4D97-AF65-F5344CB8AC3E}">
        <p14:creationId xmlns:p14="http://schemas.microsoft.com/office/powerpoint/2010/main" val="609314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KOSCHI</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58" t="15032" r="2827" b="13507"/>
          <a:stretch/>
        </p:blipFill>
        <p:spPr>
          <a:xfrm>
            <a:off x="1143000" y="890606"/>
            <a:ext cx="6858000" cy="4219538"/>
          </a:xfrm>
        </p:spPr>
      </p:pic>
      <p:sp>
        <p:nvSpPr>
          <p:cNvPr id="5" name="Rectangle 4"/>
          <p:cNvSpPr/>
          <p:nvPr/>
        </p:nvSpPr>
        <p:spPr>
          <a:xfrm>
            <a:off x="5772150" y="181535"/>
            <a:ext cx="2114550" cy="738664"/>
          </a:xfrm>
          <a:prstGeom prst="rect">
            <a:avLst/>
          </a:prstGeom>
        </p:spPr>
        <p:txBody>
          <a:bodyPr wrap="square">
            <a:spAutoFit/>
          </a:bodyPr>
          <a:lstStyle/>
          <a:p>
            <a:r>
              <a:rPr lang="en-US" sz="600" dirty="0">
                <a:solidFill>
                  <a:schemeClr val="accent3"/>
                </a:solidFill>
              </a:rPr>
              <a:t>Table 1. KOSCHI category definitions.  Taken from: Paget., S.P., Beath, A.W.J, Barnes, E.H., &amp; Waugh, M.C. (2012). Use of the King’s Outcome Scale for Childhood Head Injury in the Evaluation of Outcome in Childhood Traumatic Brain Injury. </a:t>
            </a:r>
            <a:r>
              <a:rPr lang="en-US" sz="600" i="1" dirty="0">
                <a:solidFill>
                  <a:schemeClr val="accent3"/>
                </a:solidFill>
              </a:rPr>
              <a:t>Developmental Neurorehabilitation, 15(3), </a:t>
            </a:r>
            <a:r>
              <a:rPr lang="en-US" sz="600" dirty="0">
                <a:solidFill>
                  <a:schemeClr val="accent3"/>
                </a:solidFill>
              </a:rPr>
              <a:t>171-177.</a:t>
            </a:r>
            <a:r>
              <a:rPr lang="en-US" sz="600" i="1" dirty="0">
                <a:solidFill>
                  <a:schemeClr val="accent3"/>
                </a:solidFill>
              </a:rPr>
              <a:t> </a:t>
            </a:r>
            <a:endParaRPr lang="en-US" sz="600" dirty="0">
              <a:solidFill>
                <a:schemeClr val="accent3"/>
              </a:solidFill>
            </a:endParaRPr>
          </a:p>
        </p:txBody>
      </p:sp>
      <p:sp>
        <p:nvSpPr>
          <p:cNvPr id="6" name="Oval 5"/>
          <p:cNvSpPr/>
          <p:nvPr/>
        </p:nvSpPr>
        <p:spPr bwMode="auto">
          <a:xfrm>
            <a:off x="1428750" y="1257300"/>
            <a:ext cx="1522880" cy="2870947"/>
          </a:xfrm>
          <a:prstGeom prst="ellipse">
            <a:avLst/>
          </a:prstGeom>
          <a:noFill/>
          <a:ln w="5715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chemeClr val="tx1"/>
              </a:solidFill>
              <a:latin typeface="Verdana" pitchFamily="34" charset="0"/>
              <a:ea typeface="ＭＳ Ｐゴシック" charset="-128"/>
            </a:endParaRPr>
          </a:p>
        </p:txBody>
      </p:sp>
    </p:spTree>
    <p:extLst>
      <p:ext uri="{BB962C8B-B14F-4D97-AF65-F5344CB8AC3E}">
        <p14:creationId xmlns:p14="http://schemas.microsoft.com/office/powerpoint/2010/main" val="36565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KOSCHI- What does the literature say?</a:t>
            </a:r>
            <a:endParaRPr lang="en-US" dirty="0"/>
          </a:p>
        </p:txBody>
      </p:sp>
      <p:sp>
        <p:nvSpPr>
          <p:cNvPr id="4" name="TextBox 3"/>
          <p:cNvSpPr txBox="1"/>
          <p:nvPr/>
        </p:nvSpPr>
        <p:spPr>
          <a:xfrm>
            <a:off x="1028700" y="1231806"/>
            <a:ext cx="6743700" cy="1685077"/>
          </a:xfrm>
          <a:prstGeom prst="rect">
            <a:avLst/>
          </a:prstGeom>
          <a:noFill/>
        </p:spPr>
        <p:txBody>
          <a:bodyPr wrap="square" rtlCol="0">
            <a:spAutoFit/>
          </a:bodyPr>
          <a:lstStyle/>
          <a:p>
            <a:pPr marL="216694" lvl="1"/>
            <a:r>
              <a:rPr lang="en-US" sz="1500" b="1" dirty="0"/>
              <a:t>Limited data on its psychometric properties </a:t>
            </a:r>
            <a:r>
              <a:rPr lang="en-US" sz="1050" dirty="0"/>
              <a:t>(Crouchman et al., 		2001; Hawley et al., 2003; Calvert et al. 2008; Shashikiran et al., 2012)</a:t>
            </a:r>
          </a:p>
          <a:p>
            <a:pPr marL="900113" lvl="2" indent="-214313">
              <a:lnSpc>
                <a:spcPct val="150000"/>
              </a:lnSpc>
              <a:buFont typeface="Arial" panose="020B0604020202020204" pitchFamily="34" charset="0"/>
              <a:buChar char="•"/>
            </a:pPr>
            <a:r>
              <a:rPr lang="en-US" sz="1350" dirty="0"/>
              <a:t>Retrospective chart review methodology</a:t>
            </a:r>
          </a:p>
          <a:p>
            <a:pPr marL="900113" lvl="2" indent="-214313">
              <a:lnSpc>
                <a:spcPct val="150000"/>
              </a:lnSpc>
              <a:buFont typeface="Arial" panose="020B0604020202020204" pitchFamily="34" charset="0"/>
              <a:buChar char="•"/>
            </a:pPr>
            <a:r>
              <a:rPr lang="en-US" sz="1350" dirty="0"/>
              <a:t>Moderate reliability (inter-rater)- kappa ~0.51</a:t>
            </a:r>
          </a:p>
          <a:p>
            <a:pPr marL="900113" lvl="2" indent="-214313">
              <a:buFont typeface="Arial" panose="020B0604020202020204" pitchFamily="34" charset="0"/>
              <a:buChar char="•"/>
            </a:pPr>
            <a:r>
              <a:rPr lang="en-US" sz="1350" dirty="0"/>
              <a:t>Variable convergent validity with quality of life and cognition measures when used as a one-time measure</a:t>
            </a:r>
          </a:p>
          <a:p>
            <a:pPr marL="216694" lvl="1"/>
            <a:endParaRPr lang="en-US" sz="1050" dirty="0"/>
          </a:p>
        </p:txBody>
      </p:sp>
      <p:pic>
        <p:nvPicPr>
          <p:cNvPr id="5"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549" y="171450"/>
            <a:ext cx="683419" cy="5476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053193" y="2686050"/>
            <a:ext cx="6858000" cy="3543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2000">
                <a:solidFill>
                  <a:schemeClr val="tx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pPr marL="216694" lvl="1" indent="0">
              <a:buNone/>
            </a:pPr>
            <a:r>
              <a:rPr lang="en-US" sz="1350" b="1" kern="0" dirty="0"/>
              <a:t>Paget, Beath, Barnes,  &amp; Waugh (2012):</a:t>
            </a:r>
          </a:p>
          <a:p>
            <a:pPr lvl="2">
              <a:buFont typeface="Arial" panose="020B0604020202020204" pitchFamily="34" charset="0"/>
              <a:buChar char="•"/>
            </a:pPr>
            <a:r>
              <a:rPr lang="en-US" sz="1350" i="0" kern="0" dirty="0"/>
              <a:t>Moderate to good inter-rater reliability – weighted kappa 0.71</a:t>
            </a:r>
          </a:p>
          <a:p>
            <a:pPr lvl="2">
              <a:buFont typeface="Arial" panose="020B0604020202020204" pitchFamily="34" charset="0"/>
              <a:buChar char="•"/>
            </a:pPr>
            <a:r>
              <a:rPr lang="en-US" sz="1350" i="0" kern="0" dirty="0"/>
              <a:t>Longitudinal follow-up:</a:t>
            </a:r>
          </a:p>
          <a:p>
            <a:pPr lvl="3"/>
            <a:r>
              <a:rPr lang="en-US" sz="1350" i="0" kern="0" dirty="0"/>
              <a:t>Half -no change in KOSCHI score</a:t>
            </a:r>
          </a:p>
          <a:p>
            <a:pPr lvl="3"/>
            <a:r>
              <a:rPr lang="en-US" sz="1350" i="0" kern="0" dirty="0"/>
              <a:t>Younger then 8 years of age (at time of injury): scores worsened over time in 23% of cases</a:t>
            </a:r>
          </a:p>
          <a:p>
            <a:pPr lvl="3"/>
            <a:r>
              <a:rPr lang="en-US" sz="1350" i="0" kern="0" dirty="0"/>
              <a:t>Older than 8 years: no scores worsened over time </a:t>
            </a:r>
          </a:p>
        </p:txBody>
      </p:sp>
    </p:spTree>
    <p:extLst>
      <p:ext uri="{BB962C8B-B14F-4D97-AF65-F5344CB8AC3E}">
        <p14:creationId xmlns:p14="http://schemas.microsoft.com/office/powerpoint/2010/main" val="23771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KOSCHI- What does the literature say?</a:t>
            </a:r>
          </a:p>
        </p:txBody>
      </p:sp>
      <p:sp>
        <p:nvSpPr>
          <p:cNvPr id="3" name="Content Placeholder 2"/>
          <p:cNvSpPr>
            <a:spLocks noGrp="1"/>
          </p:cNvSpPr>
          <p:nvPr>
            <p:ph idx="1"/>
          </p:nvPr>
        </p:nvSpPr>
        <p:spPr>
          <a:xfrm>
            <a:off x="1200150" y="1200150"/>
            <a:ext cx="6457950" cy="3257550"/>
          </a:xfrm>
        </p:spPr>
        <p:txBody>
          <a:bodyPr/>
          <a:lstStyle/>
          <a:p>
            <a:pPr marL="0" indent="0">
              <a:buNone/>
            </a:pPr>
            <a:r>
              <a:rPr lang="en-US" sz="1350" b="1" dirty="0"/>
              <a:t>Casselden, Kirkham, &amp; Durnford (2014)- Abstract</a:t>
            </a:r>
          </a:p>
          <a:p>
            <a:pPr marL="216694" lvl="1" indent="0">
              <a:buNone/>
            </a:pPr>
            <a:r>
              <a:rPr lang="en-US" sz="1350" dirty="0"/>
              <a:t>Examined inter-rater reliability of Glasgow Outcome Scale Extended- Peds (GOS-E) and KOSCHI</a:t>
            </a:r>
          </a:p>
          <a:p>
            <a:pPr lvl="1">
              <a:buFont typeface="Arial" panose="020B0604020202020204" pitchFamily="34" charset="0"/>
              <a:buChar char="•"/>
            </a:pPr>
            <a:r>
              <a:rPr lang="en-US" sz="1350" dirty="0"/>
              <a:t>GOS-E Peds: Poor agreement </a:t>
            </a:r>
            <a:r>
              <a:rPr lang="en-US" sz="900" dirty="0"/>
              <a:t>(k=0.19) </a:t>
            </a:r>
            <a:r>
              <a:rPr lang="en-US" sz="1350" dirty="0"/>
              <a:t>at discharge, fair agreement </a:t>
            </a:r>
            <a:r>
              <a:rPr lang="en-US" sz="900" dirty="0"/>
              <a:t>(k=0.47) </a:t>
            </a:r>
            <a:r>
              <a:rPr lang="en-US" sz="1350" dirty="0"/>
              <a:t>at follow-up </a:t>
            </a:r>
          </a:p>
          <a:p>
            <a:pPr lvl="1">
              <a:buFont typeface="Arial" panose="020B0604020202020204" pitchFamily="34" charset="0"/>
              <a:buChar char="•"/>
            </a:pPr>
            <a:r>
              <a:rPr lang="en-US" sz="1350" dirty="0"/>
              <a:t>KOSCHI: Fair agreement at discharge </a:t>
            </a:r>
            <a:r>
              <a:rPr lang="en-US" sz="900" dirty="0"/>
              <a:t>(k=0.26) </a:t>
            </a:r>
            <a:r>
              <a:rPr lang="en-US" sz="1350" dirty="0"/>
              <a:t>and follow-up </a:t>
            </a:r>
            <a:r>
              <a:rPr lang="en-US" sz="900" dirty="0"/>
              <a:t>(k=0.31)</a:t>
            </a:r>
          </a:p>
          <a:p>
            <a:pPr lvl="2"/>
            <a:r>
              <a:rPr lang="en-US" sz="1350" i="0" dirty="0"/>
              <a:t>Combining subcategories of major outcome groups for KOSCHI: inter-rater reliability  </a:t>
            </a:r>
          </a:p>
          <a:p>
            <a:pPr marL="0" indent="0">
              <a:buNone/>
            </a:pPr>
            <a:endParaRPr lang="en-US" dirty="0" smtClean="0"/>
          </a:p>
        </p:txBody>
      </p:sp>
      <p:cxnSp>
        <p:nvCxnSpPr>
          <p:cNvPr id="5" name="Straight Arrow Connector 4"/>
          <p:cNvCxnSpPr/>
          <p:nvPr/>
        </p:nvCxnSpPr>
        <p:spPr bwMode="auto">
          <a:xfrm flipV="1">
            <a:off x="3777343" y="2971800"/>
            <a:ext cx="0" cy="1714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6"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549" y="171450"/>
            <a:ext cx="683419"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1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 </a:t>
            </a:r>
            <a:endParaRPr lang="en-US" dirty="0"/>
          </a:p>
        </p:txBody>
      </p:sp>
      <p:sp>
        <p:nvSpPr>
          <p:cNvPr id="3" name="Content Placeholder 2"/>
          <p:cNvSpPr>
            <a:spLocks noGrp="1"/>
          </p:cNvSpPr>
          <p:nvPr>
            <p:ph idx="1"/>
          </p:nvPr>
        </p:nvSpPr>
        <p:spPr>
          <a:xfrm>
            <a:off x="1251856" y="1714500"/>
            <a:ext cx="6577694" cy="2628900"/>
          </a:xfrm>
        </p:spPr>
        <p:txBody>
          <a:bodyPr/>
          <a:lstStyle/>
          <a:p>
            <a:pPr marL="559594" lvl="1" indent="-342900">
              <a:buAutoNum type="arabicParenR"/>
            </a:pPr>
            <a:r>
              <a:rPr lang="en-US" sz="1800" dirty="0"/>
              <a:t>The inter-rater and intra-rater reliability of the KOSCHI among children attending a rehabilitation hospital with acquired brain injuries</a:t>
            </a:r>
          </a:p>
          <a:p>
            <a:pPr marL="559594" lvl="1" indent="-342900">
              <a:buAutoNum type="arabicParenR"/>
            </a:pPr>
            <a:r>
              <a:rPr lang="en-US" sz="1800" dirty="0"/>
              <a:t>Compare KOSCHI with other validated measures of overall health status (MPAI and PedsQL)</a:t>
            </a:r>
          </a:p>
          <a:p>
            <a:pPr marL="559594" lvl="1" indent="-342900">
              <a:buAutoNum type="arabicParenR"/>
            </a:pPr>
            <a:r>
              <a:rPr lang="en-US" sz="1800" dirty="0"/>
              <a:t>The responsiveness of the KOSCHI </a:t>
            </a:r>
          </a:p>
        </p:txBody>
      </p:sp>
      <p:sp>
        <p:nvSpPr>
          <p:cNvPr id="4" name="TextBox 3"/>
          <p:cNvSpPr txBox="1"/>
          <p:nvPr/>
        </p:nvSpPr>
        <p:spPr>
          <a:xfrm>
            <a:off x="1257300" y="1257300"/>
            <a:ext cx="6572250" cy="369332"/>
          </a:xfrm>
          <a:prstGeom prst="rect">
            <a:avLst/>
          </a:prstGeom>
          <a:noFill/>
        </p:spPr>
        <p:txBody>
          <a:bodyPr wrap="square" rtlCol="0">
            <a:spAutoFit/>
          </a:bodyPr>
          <a:lstStyle/>
          <a:p>
            <a:r>
              <a:rPr lang="en-US" b="1" dirty="0"/>
              <a:t>To examine:</a:t>
            </a:r>
          </a:p>
        </p:txBody>
      </p:sp>
    </p:spTree>
    <p:extLst>
      <p:ext uri="{BB962C8B-B14F-4D97-AF65-F5344CB8AC3E}">
        <p14:creationId xmlns:p14="http://schemas.microsoft.com/office/powerpoint/2010/main" val="23403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Inclusion and Exclusion</a:t>
            </a:r>
            <a:endParaRPr lang="en-US" dirty="0"/>
          </a:p>
        </p:txBody>
      </p:sp>
      <p:sp>
        <p:nvSpPr>
          <p:cNvPr id="3" name="Content Placeholder 2"/>
          <p:cNvSpPr>
            <a:spLocks noGrp="1"/>
          </p:cNvSpPr>
          <p:nvPr>
            <p:ph idx="1"/>
          </p:nvPr>
        </p:nvSpPr>
        <p:spPr>
          <a:xfrm>
            <a:off x="1657350" y="1200150"/>
            <a:ext cx="6000750" cy="2857500"/>
          </a:xfrm>
        </p:spPr>
        <p:txBody>
          <a:bodyPr/>
          <a:lstStyle/>
          <a:p>
            <a:pPr marL="0" indent="0">
              <a:buNone/>
            </a:pPr>
            <a:r>
              <a:rPr lang="en-US" sz="1350" b="1" dirty="0"/>
              <a:t>Inclusion</a:t>
            </a:r>
            <a:r>
              <a:rPr lang="en-US" sz="1350" dirty="0"/>
              <a:t>:</a:t>
            </a:r>
          </a:p>
          <a:p>
            <a:pPr marL="342900" indent="-342900">
              <a:buFont typeface="+mj-lt"/>
              <a:buAutoNum type="arabicPeriod"/>
            </a:pPr>
            <a:r>
              <a:rPr lang="en-US" sz="1350" dirty="0"/>
              <a:t>Youth between the ages of 4 to 18 years</a:t>
            </a:r>
          </a:p>
          <a:p>
            <a:pPr marL="342900" indent="-342900">
              <a:buFont typeface="+mj-lt"/>
              <a:buAutoNum type="arabicPeriod"/>
            </a:pPr>
            <a:r>
              <a:rPr lang="en-US" sz="1350" dirty="0"/>
              <a:t>English speaking families</a:t>
            </a:r>
          </a:p>
          <a:p>
            <a:pPr marL="342900" indent="-342900">
              <a:buFont typeface="+mj-lt"/>
              <a:buAutoNum type="arabicPeriod"/>
            </a:pPr>
            <a:r>
              <a:rPr lang="en-US" sz="1350" dirty="0"/>
              <a:t>Diagnosed with an acquired brain injury</a:t>
            </a:r>
          </a:p>
          <a:p>
            <a:pPr marL="0" indent="0">
              <a:buNone/>
            </a:pPr>
            <a:r>
              <a:rPr lang="en-US" sz="1350" b="1" dirty="0"/>
              <a:t>Exclusion</a:t>
            </a:r>
            <a:r>
              <a:rPr lang="en-US" sz="1350" dirty="0"/>
              <a:t>:</a:t>
            </a:r>
          </a:p>
          <a:p>
            <a:r>
              <a:rPr lang="en-US" sz="1350" dirty="0"/>
              <a:t>Children diagnosed with an acquired brain injury as a result of:</a:t>
            </a:r>
          </a:p>
          <a:p>
            <a:pPr lvl="1"/>
            <a:r>
              <a:rPr lang="en-US" sz="1350" dirty="0"/>
              <a:t>surgical complications for the treatment of epilepsy</a:t>
            </a:r>
          </a:p>
          <a:p>
            <a:pPr lvl="1"/>
            <a:r>
              <a:rPr lang="en-US" sz="1350" dirty="0"/>
              <a:t> have any developmental disorders</a:t>
            </a:r>
          </a:p>
          <a:p>
            <a:pPr lvl="1"/>
            <a:r>
              <a:rPr lang="en-US" sz="1350" dirty="0"/>
              <a:t>have progressive inflammatory encephalopathy</a:t>
            </a:r>
          </a:p>
        </p:txBody>
      </p:sp>
      <p:sp>
        <p:nvSpPr>
          <p:cNvPr id="4" name="TextBox 3"/>
          <p:cNvSpPr txBox="1"/>
          <p:nvPr/>
        </p:nvSpPr>
        <p:spPr>
          <a:xfrm>
            <a:off x="1406978" y="3830517"/>
            <a:ext cx="6457950" cy="715581"/>
          </a:xfrm>
          <a:prstGeom prst="rect">
            <a:avLst/>
          </a:prstGeom>
          <a:noFill/>
        </p:spPr>
        <p:txBody>
          <a:bodyPr wrap="square" rtlCol="0">
            <a:spAutoFit/>
          </a:bodyPr>
          <a:lstStyle/>
          <a:p>
            <a:r>
              <a:rPr lang="en-US" sz="1350" dirty="0"/>
              <a:t>A total of 200 youth were recruited from a post-acute inpatient pediatric rehabilitation facility with long-term follow-up</a:t>
            </a:r>
          </a:p>
          <a:p>
            <a:endParaRPr lang="en-US" sz="1350" dirty="0"/>
          </a:p>
        </p:txBody>
      </p:sp>
      <p:pic>
        <p:nvPicPr>
          <p:cNvPr id="1026" name="Picture 2" descr="C:\Users\greenspoond\AppData\Local\Microsoft\Windows\Temporary Internet Files\Content.IE5\P5JUBRNL\PngMedium-check-mark-207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614" y="1163155"/>
            <a:ext cx="270272" cy="2797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eenspoond\AppData\Local\Microsoft\Windows\Temporary Internet Files\Content.IE5\EUSJNL08\Logo_X[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614" y="2583316"/>
            <a:ext cx="31432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9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1143000" y="685800"/>
            <a:ext cx="6858000" cy="4457700"/>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2" name="Title 1"/>
          <p:cNvSpPr>
            <a:spLocks noGrp="1"/>
          </p:cNvSpPr>
          <p:nvPr>
            <p:ph type="title"/>
          </p:nvPr>
        </p:nvSpPr>
        <p:spPr/>
        <p:txBody>
          <a:bodyPr/>
          <a:lstStyle/>
          <a:p>
            <a:r>
              <a:rPr lang="en-US" sz="2400" dirty="0"/>
              <a:t>Method: Pilot Studies</a:t>
            </a:r>
          </a:p>
        </p:txBody>
      </p:sp>
      <p:grpSp>
        <p:nvGrpSpPr>
          <p:cNvPr id="4" name="Group 3"/>
          <p:cNvGrpSpPr/>
          <p:nvPr/>
        </p:nvGrpSpPr>
        <p:grpSpPr>
          <a:xfrm>
            <a:off x="1428750" y="1228243"/>
            <a:ext cx="1653499" cy="992099"/>
            <a:chOff x="4062" y="542601"/>
            <a:chExt cx="2204665" cy="1322799"/>
          </a:xfrm>
        </p:grpSpPr>
        <p:sp>
          <p:nvSpPr>
            <p:cNvPr id="5" name="Rounded Rectangle 4"/>
            <p:cNvSpPr/>
            <p:nvPr/>
          </p:nvSpPr>
          <p:spPr>
            <a:xfrm>
              <a:off x="4062" y="542601"/>
              <a:ext cx="2204665" cy="1322799"/>
            </a:xfrm>
            <a:prstGeom prst="roundRect">
              <a:avLst>
                <a:gd name="adj" fmla="val 10000"/>
              </a:avLst>
            </a:prstGeom>
            <a:solidFill>
              <a:schemeClr val="tx1">
                <a:lumMod val="20000"/>
                <a:lumOff val="80000"/>
              </a:schemeClr>
            </a:solidFill>
            <a:ln>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42805"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2">
                      <a:lumMod val="50000"/>
                    </a:schemeClr>
                  </a:solidFill>
                </a:rPr>
                <a:t>Literature Review</a:t>
              </a:r>
            </a:p>
          </p:txBody>
        </p:sp>
      </p:grpSp>
      <p:grpSp>
        <p:nvGrpSpPr>
          <p:cNvPr id="7" name="Group 6"/>
          <p:cNvGrpSpPr/>
          <p:nvPr/>
        </p:nvGrpSpPr>
        <p:grpSpPr>
          <a:xfrm>
            <a:off x="1428750" y="2417554"/>
            <a:ext cx="1653499" cy="992099"/>
            <a:chOff x="4062" y="2196100"/>
            <a:chExt cx="2204665" cy="1322799"/>
          </a:xfrm>
        </p:grpSpPr>
        <p:sp>
          <p:nvSpPr>
            <p:cNvPr id="8" name="Rounded Rectangle 7"/>
            <p:cNvSpPr/>
            <p:nvPr/>
          </p:nvSpPr>
          <p:spPr>
            <a:xfrm>
              <a:off x="4062" y="2196100"/>
              <a:ext cx="2204665" cy="1322799"/>
            </a:xfrm>
            <a:prstGeom prst="roundRect">
              <a:avLst>
                <a:gd name="adj" fmla="val 10000"/>
              </a:avLst>
            </a:prstGeom>
            <a:solidFill>
              <a:schemeClr val="tx1">
                <a:lumMod val="20000"/>
                <a:lumOff val="80000"/>
              </a:schemeClr>
            </a:solidFill>
            <a:ln>
              <a:solidFill>
                <a:schemeClr val="tx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42805"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2">
                      <a:lumMod val="50000"/>
                    </a:schemeClr>
                  </a:solidFill>
                </a:rPr>
                <a:t>Develop KOSCHI Data Collection Form</a:t>
              </a:r>
            </a:p>
          </p:txBody>
        </p:sp>
      </p:grpSp>
      <p:grpSp>
        <p:nvGrpSpPr>
          <p:cNvPr id="10" name="Group 9"/>
          <p:cNvGrpSpPr/>
          <p:nvPr/>
        </p:nvGrpSpPr>
        <p:grpSpPr>
          <a:xfrm>
            <a:off x="1428750" y="3600451"/>
            <a:ext cx="1653499" cy="992099"/>
            <a:chOff x="4062" y="3849599"/>
            <a:chExt cx="2204665" cy="1322799"/>
          </a:xfrm>
        </p:grpSpPr>
        <p:sp>
          <p:nvSpPr>
            <p:cNvPr id="11" name="Rounded Rectangle 10"/>
            <p:cNvSpPr/>
            <p:nvPr/>
          </p:nvSpPr>
          <p:spPr>
            <a:xfrm>
              <a:off x="4062" y="3849599"/>
              <a:ext cx="2204665" cy="1322799"/>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2805" y="3888342"/>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1"/>
                  </a:solidFill>
                </a:rPr>
                <a:t>Pilot 1 (N=10)</a:t>
              </a:r>
            </a:p>
          </p:txBody>
        </p:sp>
      </p:grpSp>
      <p:grpSp>
        <p:nvGrpSpPr>
          <p:cNvPr id="13" name="Group 12"/>
          <p:cNvGrpSpPr/>
          <p:nvPr/>
        </p:nvGrpSpPr>
        <p:grpSpPr>
          <a:xfrm>
            <a:off x="3689236" y="3571393"/>
            <a:ext cx="1653499" cy="992099"/>
            <a:chOff x="2936267" y="3849599"/>
            <a:chExt cx="2204665" cy="1322799"/>
          </a:xfrm>
        </p:grpSpPr>
        <p:sp>
          <p:nvSpPr>
            <p:cNvPr id="14" name="Rounded Rectangle 13"/>
            <p:cNvSpPr/>
            <p:nvPr/>
          </p:nvSpPr>
          <p:spPr>
            <a:xfrm>
              <a:off x="2936267" y="3849599"/>
              <a:ext cx="2204665" cy="1322799"/>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975010" y="3888342"/>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2">
                      <a:lumMod val="50000"/>
                    </a:schemeClr>
                  </a:solidFill>
                </a:rPr>
                <a:t>Continuing Education Re: KOSCHI Scoring</a:t>
              </a:r>
            </a:p>
          </p:txBody>
        </p:sp>
      </p:grpSp>
      <p:grpSp>
        <p:nvGrpSpPr>
          <p:cNvPr id="16" name="Group 15"/>
          <p:cNvGrpSpPr/>
          <p:nvPr/>
        </p:nvGrpSpPr>
        <p:grpSpPr>
          <a:xfrm>
            <a:off x="3689236" y="2388496"/>
            <a:ext cx="1653499" cy="992099"/>
            <a:chOff x="2936267" y="2196100"/>
            <a:chExt cx="2204665" cy="1322799"/>
          </a:xfrm>
        </p:grpSpPr>
        <p:sp>
          <p:nvSpPr>
            <p:cNvPr id="17" name="Rounded Rectangle 16"/>
            <p:cNvSpPr/>
            <p:nvPr/>
          </p:nvSpPr>
          <p:spPr>
            <a:xfrm>
              <a:off x="2936267" y="2196100"/>
              <a:ext cx="2204665" cy="1322799"/>
            </a:xfrm>
            <a:prstGeom prst="roundRect">
              <a:avLst>
                <a:gd name="adj" fmla="val 10000"/>
              </a:avLst>
            </a:prstGeom>
            <a:solidFill>
              <a:schemeClr val="tx2">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2975010"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2">
                      <a:lumMod val="50000"/>
                    </a:schemeClr>
                  </a:solidFill>
                </a:rPr>
                <a:t>Modify KOSCHI Data Collection Form; Develop scoring algorithm</a:t>
              </a:r>
            </a:p>
          </p:txBody>
        </p:sp>
      </p:grpSp>
      <p:grpSp>
        <p:nvGrpSpPr>
          <p:cNvPr id="19" name="Group 18"/>
          <p:cNvGrpSpPr/>
          <p:nvPr/>
        </p:nvGrpSpPr>
        <p:grpSpPr>
          <a:xfrm>
            <a:off x="3660179" y="1199186"/>
            <a:ext cx="1653499" cy="992099"/>
            <a:chOff x="2936267" y="542601"/>
            <a:chExt cx="2204665" cy="1322799"/>
          </a:xfrm>
        </p:grpSpPr>
        <p:sp>
          <p:nvSpPr>
            <p:cNvPr id="20" name="Rounded Rectangle 19"/>
            <p:cNvSpPr/>
            <p:nvPr/>
          </p:nvSpPr>
          <p:spPr>
            <a:xfrm>
              <a:off x="2936267" y="542601"/>
              <a:ext cx="2204665" cy="1322799"/>
            </a:xfrm>
            <a:prstGeom prst="roundRect">
              <a:avLst>
                <a:gd name="adj" fmla="val 10000"/>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2975010"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1"/>
                  </a:solidFill>
                </a:rPr>
                <a:t>Pilot 2 (N=10)</a:t>
              </a:r>
            </a:p>
          </p:txBody>
        </p:sp>
      </p:grpSp>
      <p:grpSp>
        <p:nvGrpSpPr>
          <p:cNvPr id="22" name="Group 21"/>
          <p:cNvGrpSpPr/>
          <p:nvPr/>
        </p:nvGrpSpPr>
        <p:grpSpPr>
          <a:xfrm>
            <a:off x="5772150" y="1257301"/>
            <a:ext cx="1653499" cy="992099"/>
            <a:chOff x="5868472" y="542601"/>
            <a:chExt cx="2204665" cy="1322799"/>
          </a:xfrm>
        </p:grpSpPr>
        <p:sp>
          <p:nvSpPr>
            <p:cNvPr id="23" name="Rounded Rectangle 22"/>
            <p:cNvSpPr/>
            <p:nvPr/>
          </p:nvSpPr>
          <p:spPr>
            <a:xfrm>
              <a:off x="5868472" y="542601"/>
              <a:ext cx="2204665" cy="1322799"/>
            </a:xfrm>
            <a:prstGeom prst="roundRect">
              <a:avLst>
                <a:gd name="adj" fmla="val 10000"/>
              </a:avLst>
            </a:prstGeom>
            <a:solidFill>
              <a:srgbClr val="DEC8EE"/>
            </a:solidFill>
            <a:ln>
              <a:solidFill>
                <a:schemeClr val="tx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5907215" y="581344"/>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solidFill>
                    <a:schemeClr val="bg2">
                      <a:lumMod val="50000"/>
                    </a:schemeClr>
                  </a:solidFill>
                </a:rPr>
                <a:t>Modify KOSCHI Data Collection Form and Scoring Algorithm</a:t>
              </a:r>
            </a:p>
          </p:txBody>
        </p:sp>
      </p:grpSp>
      <p:grpSp>
        <p:nvGrpSpPr>
          <p:cNvPr id="25" name="Group 24"/>
          <p:cNvGrpSpPr/>
          <p:nvPr/>
        </p:nvGrpSpPr>
        <p:grpSpPr>
          <a:xfrm>
            <a:off x="5842564" y="2359439"/>
            <a:ext cx="1773694" cy="1242177"/>
            <a:chOff x="5868472" y="2196100"/>
            <a:chExt cx="2204665" cy="1322799"/>
          </a:xfrm>
        </p:grpSpPr>
        <p:sp>
          <p:nvSpPr>
            <p:cNvPr id="26" name="Rounded Rectangle 25"/>
            <p:cNvSpPr/>
            <p:nvPr/>
          </p:nvSpPr>
          <p:spPr>
            <a:xfrm>
              <a:off x="5868472" y="2196100"/>
              <a:ext cx="2204665" cy="1322799"/>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5907215" y="2234843"/>
              <a:ext cx="2127179" cy="1245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US" sz="1275" dirty="0"/>
                <a:t>Full Study (N=180)- Prospective Cohort Study</a:t>
              </a:r>
            </a:p>
          </p:txBody>
        </p:sp>
      </p:grpSp>
      <p:sp>
        <p:nvSpPr>
          <p:cNvPr id="30" name="Right Arrow 29"/>
          <p:cNvSpPr/>
          <p:nvPr/>
        </p:nvSpPr>
        <p:spPr bwMode="auto">
          <a:xfrm rot="5400000">
            <a:off x="2070724" y="2162228"/>
            <a:ext cx="369548" cy="2843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1" name="Right Arrow 30"/>
          <p:cNvSpPr/>
          <p:nvPr/>
        </p:nvSpPr>
        <p:spPr bwMode="auto">
          <a:xfrm rot="16200000">
            <a:off x="4302154" y="3274650"/>
            <a:ext cx="369548" cy="2843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2" name="Right Arrow 31"/>
          <p:cNvSpPr/>
          <p:nvPr/>
        </p:nvSpPr>
        <p:spPr bwMode="auto">
          <a:xfrm rot="5400000">
            <a:off x="2070725" y="3365064"/>
            <a:ext cx="369548" cy="2843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3" name="Right Arrow 32"/>
          <p:cNvSpPr/>
          <p:nvPr/>
        </p:nvSpPr>
        <p:spPr bwMode="auto">
          <a:xfrm rot="16200000">
            <a:off x="4305357" y="2119645"/>
            <a:ext cx="369548" cy="2843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4" name="Right Arrow 33"/>
          <p:cNvSpPr/>
          <p:nvPr/>
        </p:nvSpPr>
        <p:spPr bwMode="auto">
          <a:xfrm rot="5400000">
            <a:off x="6414125" y="2217247"/>
            <a:ext cx="369548" cy="2843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5" name="Right Arrow 34"/>
          <p:cNvSpPr/>
          <p:nvPr/>
        </p:nvSpPr>
        <p:spPr bwMode="auto">
          <a:xfrm>
            <a:off x="3082249" y="4010323"/>
            <a:ext cx="665102" cy="2469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6" name="Right Arrow 35"/>
          <p:cNvSpPr/>
          <p:nvPr/>
        </p:nvSpPr>
        <p:spPr bwMode="auto">
          <a:xfrm>
            <a:off x="5284621" y="1506449"/>
            <a:ext cx="665102" cy="2469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37" name="Down Arrow 36"/>
          <p:cNvSpPr/>
          <p:nvPr/>
        </p:nvSpPr>
        <p:spPr bwMode="auto">
          <a:xfrm>
            <a:off x="6380997" y="3605015"/>
            <a:ext cx="582154" cy="66937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pic>
        <p:nvPicPr>
          <p:cNvPr id="38" name="Picture 2" descr="C:\Users\greenspoond\AppData\Local\Microsoft\Windows\Temporary Internet Files\Content.IE5\P5JUBRNL\MC9002409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549" y="171450"/>
            <a:ext cx="683419"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9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143000" y="685800"/>
            <a:ext cx="6858000" cy="4457700"/>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2" name="Title 1"/>
          <p:cNvSpPr>
            <a:spLocks noGrp="1"/>
          </p:cNvSpPr>
          <p:nvPr>
            <p:ph type="title"/>
          </p:nvPr>
        </p:nvSpPr>
        <p:spPr>
          <a:xfrm>
            <a:off x="1143000" y="257175"/>
            <a:ext cx="2457450" cy="857250"/>
          </a:xfrm>
        </p:spPr>
        <p:txBody>
          <a:bodyPr/>
          <a:lstStyle/>
          <a:p>
            <a:r>
              <a:rPr lang="en-US" dirty="0" smtClean="0"/>
              <a:t>KOSCHI Scoring Algorithm:</a:t>
            </a:r>
            <a:endParaRPr lang="en-US" dirty="0"/>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33654" t="13113" r="30929" b="9066"/>
          <a:stretch/>
        </p:blipFill>
        <p:spPr bwMode="auto">
          <a:xfrm>
            <a:off x="3371850" y="171450"/>
            <a:ext cx="4629150" cy="4972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28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Health Outcome Measures</a:t>
            </a:r>
            <a:endParaRPr lang="en-US" dirty="0"/>
          </a:p>
        </p:txBody>
      </p:sp>
      <p:sp>
        <p:nvSpPr>
          <p:cNvPr id="3" name="Content Placeholder 2"/>
          <p:cNvSpPr>
            <a:spLocks noGrp="1"/>
          </p:cNvSpPr>
          <p:nvPr>
            <p:ph idx="1"/>
          </p:nvPr>
        </p:nvSpPr>
        <p:spPr>
          <a:xfrm>
            <a:off x="1371600" y="1371600"/>
            <a:ext cx="6115050" cy="2400300"/>
          </a:xfrm>
        </p:spPr>
        <p:txBody>
          <a:bodyPr/>
          <a:lstStyle/>
          <a:p>
            <a:pPr marL="0" indent="0">
              <a:buNone/>
            </a:pPr>
            <a:r>
              <a:rPr lang="en-US" sz="1800" b="1" dirty="0">
                <a:solidFill>
                  <a:srgbClr val="FF0000"/>
                </a:solidFill>
              </a:rPr>
              <a:t>Mayo- Portland Adaptability Inventory (MPAI) (Pediatric Adaptation) </a:t>
            </a:r>
            <a:r>
              <a:rPr lang="en-US" sz="1050" dirty="0"/>
              <a:t>(Malec et al., 2003)</a:t>
            </a:r>
          </a:p>
          <a:p>
            <a:pPr marL="0" indent="0">
              <a:buNone/>
            </a:pPr>
            <a:endParaRPr lang="en-US" sz="1050" b="1" dirty="0">
              <a:solidFill>
                <a:srgbClr val="FF0000"/>
              </a:solidFill>
            </a:endParaRPr>
          </a:p>
          <a:p>
            <a:pPr marL="0" indent="0">
              <a:buNone/>
            </a:pPr>
            <a:endParaRPr lang="en-US" sz="1050" b="1" dirty="0">
              <a:solidFill>
                <a:srgbClr val="FF0000"/>
              </a:solidFill>
            </a:endParaRPr>
          </a:p>
          <a:p>
            <a:pPr marL="0" indent="0">
              <a:buNone/>
            </a:pPr>
            <a:r>
              <a:rPr lang="en-US" sz="1800" b="1" dirty="0">
                <a:solidFill>
                  <a:srgbClr val="FF0000"/>
                </a:solidFill>
              </a:rPr>
              <a:t>The Pediatric Quality of Life Scale (PedsQL) </a:t>
            </a:r>
          </a:p>
          <a:p>
            <a:pPr marL="0" indent="0">
              <a:buNone/>
            </a:pPr>
            <a:r>
              <a:rPr lang="en-US" sz="900" dirty="0"/>
              <a:t>(Varni et al., 1999)</a:t>
            </a:r>
            <a:endParaRPr lang="en-US" sz="1800" dirty="0">
              <a:solidFill>
                <a:srgbClr val="FF0000"/>
              </a:solidFill>
            </a:endParaRPr>
          </a:p>
          <a:p>
            <a:pPr marL="0" indent="0">
              <a:buNone/>
            </a:pPr>
            <a:endParaRPr lang="en-US" sz="1800" b="1" dirty="0">
              <a:solidFill>
                <a:srgbClr val="FF0000"/>
              </a:solidFill>
            </a:endParaRPr>
          </a:p>
          <a:p>
            <a:pPr lvl="1"/>
            <a:endParaRPr lang="en-US" dirty="0" smtClean="0"/>
          </a:p>
          <a:p>
            <a:endParaRPr lang="en-US" dirty="0"/>
          </a:p>
        </p:txBody>
      </p:sp>
      <p:pic>
        <p:nvPicPr>
          <p:cNvPr id="3077" name="Picture 5" descr="C:\Users\greenspoond\AppData\Local\Microsoft\Windows\Temporary Internet Files\Content.IE5\GSSO6MA2\kids-playing-with-cla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3473" y="114300"/>
            <a:ext cx="1173361" cy="105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7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57175"/>
            <a:ext cx="5829300" cy="857250"/>
          </a:xfrm>
        </p:spPr>
        <p:txBody>
          <a:bodyPr/>
          <a:lstStyle/>
          <a:p>
            <a:r>
              <a:rPr lang="en-US" dirty="0" smtClean="0"/>
              <a:t>Methods: Full Study</a:t>
            </a:r>
            <a:endParaRPr lang="en-US" dirty="0"/>
          </a:p>
        </p:txBody>
      </p:sp>
      <p:sp>
        <p:nvSpPr>
          <p:cNvPr id="7" name="Rectangle 6"/>
          <p:cNvSpPr/>
          <p:nvPr/>
        </p:nvSpPr>
        <p:spPr bwMode="auto">
          <a:xfrm>
            <a:off x="1143000" y="685800"/>
            <a:ext cx="6858000" cy="4457700"/>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618267"/>
              </p:ext>
            </p:extLst>
          </p:nvPr>
        </p:nvGraphicFramePr>
        <p:xfrm>
          <a:off x="1885950" y="685800"/>
          <a:ext cx="5543550" cy="217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761160515"/>
              </p:ext>
            </p:extLst>
          </p:nvPr>
        </p:nvGraphicFramePr>
        <p:xfrm>
          <a:off x="3486150" y="3028950"/>
          <a:ext cx="2400300" cy="1943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ight Arrow 11"/>
          <p:cNvSpPr/>
          <p:nvPr/>
        </p:nvSpPr>
        <p:spPr bwMode="auto">
          <a:xfrm rot="3512881">
            <a:off x="3852870" y="2714624"/>
            <a:ext cx="566489" cy="4000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13" name="Right Arrow 12"/>
          <p:cNvSpPr/>
          <p:nvPr/>
        </p:nvSpPr>
        <p:spPr bwMode="auto">
          <a:xfrm rot="7540777">
            <a:off x="4902187" y="2713883"/>
            <a:ext cx="566489" cy="4000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sp>
        <p:nvSpPr>
          <p:cNvPr id="15" name="TextBox 14"/>
          <p:cNvSpPr txBox="1"/>
          <p:nvPr/>
        </p:nvSpPr>
        <p:spPr>
          <a:xfrm>
            <a:off x="1363436" y="3690551"/>
            <a:ext cx="1828800" cy="415498"/>
          </a:xfrm>
          <a:prstGeom prst="rect">
            <a:avLst/>
          </a:prstGeom>
          <a:solidFill>
            <a:schemeClr val="bg1"/>
          </a:solidFill>
        </p:spPr>
        <p:txBody>
          <a:bodyPr wrap="square" rtlCol="0">
            <a:spAutoFit/>
          </a:bodyPr>
          <a:lstStyle/>
          <a:p>
            <a:r>
              <a:rPr lang="en-US" sz="1050" dirty="0"/>
              <a:t>Intra-Rater Reliability</a:t>
            </a:r>
          </a:p>
          <a:p>
            <a:r>
              <a:rPr lang="en-US" sz="1050" dirty="0"/>
              <a:t>(random sample)</a:t>
            </a:r>
          </a:p>
        </p:txBody>
      </p:sp>
      <p:sp>
        <p:nvSpPr>
          <p:cNvPr id="16" name="TextBox 15"/>
          <p:cNvSpPr txBox="1"/>
          <p:nvPr/>
        </p:nvSpPr>
        <p:spPr>
          <a:xfrm>
            <a:off x="1371600" y="3344302"/>
            <a:ext cx="1828800" cy="253916"/>
          </a:xfrm>
          <a:prstGeom prst="rect">
            <a:avLst/>
          </a:prstGeom>
          <a:solidFill>
            <a:schemeClr val="bg1"/>
          </a:solidFill>
        </p:spPr>
        <p:txBody>
          <a:bodyPr wrap="square" rtlCol="0">
            <a:spAutoFit/>
          </a:bodyPr>
          <a:lstStyle/>
          <a:p>
            <a:r>
              <a:rPr lang="en-US" sz="1050" dirty="0"/>
              <a:t>Scoring is blinded</a:t>
            </a:r>
          </a:p>
        </p:txBody>
      </p:sp>
    </p:spTree>
    <p:extLst>
      <p:ext uri="{BB962C8B-B14F-4D97-AF65-F5344CB8AC3E}">
        <p14:creationId xmlns:p14="http://schemas.microsoft.com/office/powerpoint/2010/main" val="5079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310729"/>
              </p:ext>
            </p:extLst>
          </p:nvPr>
        </p:nvGraphicFramePr>
        <p:xfrm>
          <a:off x="4114800" y="1257300"/>
          <a:ext cx="4000500" cy="3486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53177494"/>
              </p:ext>
            </p:extLst>
          </p:nvPr>
        </p:nvGraphicFramePr>
        <p:xfrm>
          <a:off x="1485900" y="1543050"/>
          <a:ext cx="2914650" cy="2426970"/>
        </p:xfrm>
        <a:graphic>
          <a:graphicData uri="http://schemas.openxmlformats.org/drawingml/2006/table">
            <a:tbl>
              <a:tblPr firstRow="1" bandRow="1">
                <a:tableStyleId>{073A0DAA-6AF3-43AB-8588-CEC1D06C72B9}</a:tableStyleId>
              </a:tblPr>
              <a:tblGrid>
                <a:gridCol w="1714500"/>
                <a:gridCol w="1200150"/>
              </a:tblGrid>
              <a:tr h="278130">
                <a:tc>
                  <a:txBody>
                    <a:bodyPr/>
                    <a:lstStyle/>
                    <a:p>
                      <a:endParaRPr lang="en-US" sz="1200" dirty="0"/>
                    </a:p>
                  </a:txBody>
                  <a:tcPr marL="68580" marR="68580" marT="34290" marB="34290"/>
                </a:tc>
                <a:tc>
                  <a:txBody>
                    <a:bodyPr/>
                    <a:lstStyle/>
                    <a:p>
                      <a:r>
                        <a:rPr lang="en-US" sz="1200" dirty="0" smtClean="0"/>
                        <a:t>Frequency</a:t>
                      </a:r>
                      <a:endParaRPr lang="en-US" sz="1200" dirty="0"/>
                    </a:p>
                  </a:txBody>
                  <a:tcPr marL="68580" marR="68580" marT="34290" marB="34290"/>
                </a:tc>
              </a:tr>
              <a:tr h="800100">
                <a:tc>
                  <a:txBody>
                    <a:bodyPr/>
                    <a:lstStyle/>
                    <a:p>
                      <a:r>
                        <a:rPr lang="en-US" sz="1200" b="1" dirty="0" smtClean="0"/>
                        <a:t>Gender</a:t>
                      </a:r>
                    </a:p>
                    <a:p>
                      <a:pPr algn="r"/>
                      <a:r>
                        <a:rPr lang="en-US" sz="1200" dirty="0" smtClean="0"/>
                        <a:t>Male</a:t>
                      </a:r>
                    </a:p>
                    <a:p>
                      <a:pPr algn="r"/>
                      <a:r>
                        <a:rPr lang="en-US" sz="1200" dirty="0" smtClean="0"/>
                        <a:t>Female</a:t>
                      </a:r>
                    </a:p>
                    <a:p>
                      <a:pPr algn="r"/>
                      <a:endParaRPr lang="en-US" sz="1200" dirty="0"/>
                    </a:p>
                  </a:txBody>
                  <a:tcPr marL="68580" marR="68580" marT="34290" marB="34290"/>
                </a:tc>
                <a:tc>
                  <a:txBody>
                    <a:bodyPr/>
                    <a:lstStyle/>
                    <a:p>
                      <a:pPr algn="ctr"/>
                      <a:endParaRPr lang="en-US" sz="1200" dirty="0" smtClean="0"/>
                    </a:p>
                    <a:p>
                      <a:pPr algn="ctr"/>
                      <a:r>
                        <a:rPr lang="en-US" sz="1200" dirty="0" smtClean="0"/>
                        <a:t>130</a:t>
                      </a:r>
                    </a:p>
                    <a:p>
                      <a:pPr algn="ctr"/>
                      <a:r>
                        <a:rPr lang="en-US" sz="1200" dirty="0" smtClean="0"/>
                        <a:t>70</a:t>
                      </a:r>
                      <a:endParaRPr lang="en-US" sz="1200" dirty="0"/>
                    </a:p>
                  </a:txBody>
                  <a:tcPr marL="68580" marR="68580" marT="34290" marB="34290"/>
                </a:tc>
              </a:tr>
              <a:tr h="1348740">
                <a:tc>
                  <a:txBody>
                    <a:bodyPr/>
                    <a:lstStyle/>
                    <a:p>
                      <a:r>
                        <a:rPr lang="en-US" sz="1200" b="1" dirty="0" smtClean="0"/>
                        <a:t>Type of Injury</a:t>
                      </a:r>
                    </a:p>
                    <a:p>
                      <a:pPr algn="r"/>
                      <a:r>
                        <a:rPr lang="en-US" sz="1200" i="1" dirty="0" smtClean="0"/>
                        <a:t>Traumatic</a:t>
                      </a:r>
                    </a:p>
                    <a:p>
                      <a:pPr algn="r"/>
                      <a:r>
                        <a:rPr lang="en-US" sz="1200" dirty="0" smtClean="0"/>
                        <a:t>Mild</a:t>
                      </a:r>
                    </a:p>
                    <a:p>
                      <a:pPr algn="r"/>
                      <a:r>
                        <a:rPr lang="en-US" sz="1200" dirty="0" smtClean="0"/>
                        <a:t>Moderate</a:t>
                      </a:r>
                    </a:p>
                    <a:p>
                      <a:pPr algn="r"/>
                      <a:r>
                        <a:rPr lang="en-US" sz="1200" dirty="0" smtClean="0"/>
                        <a:t>Severe</a:t>
                      </a:r>
                    </a:p>
                    <a:p>
                      <a:pPr algn="r"/>
                      <a:r>
                        <a:rPr lang="en-US" sz="1200" i="1" dirty="0" smtClean="0"/>
                        <a:t>Non-Traumatic</a:t>
                      </a:r>
                    </a:p>
                    <a:p>
                      <a:pPr algn="r"/>
                      <a:endParaRPr lang="en-US" sz="1200" i="1" dirty="0"/>
                    </a:p>
                  </a:txBody>
                  <a:tcPr marL="68580" marR="68580" marT="34290" marB="34290"/>
                </a:tc>
                <a:tc>
                  <a:txBody>
                    <a:bodyPr/>
                    <a:lstStyle/>
                    <a:p>
                      <a:pPr algn="ctr"/>
                      <a:endParaRPr lang="en-US" sz="1200" dirty="0" smtClean="0"/>
                    </a:p>
                    <a:p>
                      <a:pPr algn="ctr"/>
                      <a:r>
                        <a:rPr lang="en-US" sz="1200" dirty="0" smtClean="0"/>
                        <a:t>104</a:t>
                      </a:r>
                    </a:p>
                    <a:p>
                      <a:pPr algn="ctr"/>
                      <a:r>
                        <a:rPr lang="en-US" sz="1200" dirty="0" smtClean="0"/>
                        <a:t>24</a:t>
                      </a:r>
                    </a:p>
                    <a:p>
                      <a:pPr algn="ctr"/>
                      <a:r>
                        <a:rPr lang="en-US" sz="1200" dirty="0" smtClean="0"/>
                        <a:t>22</a:t>
                      </a:r>
                    </a:p>
                    <a:p>
                      <a:pPr algn="ctr"/>
                      <a:r>
                        <a:rPr lang="en-US" sz="1200" dirty="0" smtClean="0"/>
                        <a:t>58</a:t>
                      </a:r>
                    </a:p>
                    <a:p>
                      <a:pPr algn="ctr"/>
                      <a:r>
                        <a:rPr lang="en-US" sz="1200" dirty="0" smtClean="0"/>
                        <a:t>96</a:t>
                      </a:r>
                      <a:endParaRPr lang="en-US" sz="1200" dirty="0"/>
                    </a:p>
                  </a:txBody>
                  <a:tcPr marL="68580" marR="68580" marT="34290" marB="34290"/>
                </a:tc>
              </a:tr>
            </a:tbl>
          </a:graphicData>
        </a:graphic>
      </p:graphicFrame>
      <p:sp>
        <p:nvSpPr>
          <p:cNvPr id="6" name="TextBox 5"/>
          <p:cNvSpPr txBox="1"/>
          <p:nvPr/>
        </p:nvSpPr>
        <p:spPr>
          <a:xfrm>
            <a:off x="1485900" y="4036799"/>
            <a:ext cx="2514600" cy="230832"/>
          </a:xfrm>
          <a:prstGeom prst="rect">
            <a:avLst/>
          </a:prstGeom>
          <a:noFill/>
        </p:spPr>
        <p:txBody>
          <a:bodyPr wrap="square" rtlCol="0">
            <a:spAutoFit/>
          </a:bodyPr>
          <a:lstStyle/>
          <a:p>
            <a:r>
              <a:rPr lang="en-US" sz="900" dirty="0"/>
              <a:t>Table 1. Gender and Injury Type</a:t>
            </a:r>
          </a:p>
        </p:txBody>
      </p:sp>
      <p:sp>
        <p:nvSpPr>
          <p:cNvPr id="7" name="TextBox 6"/>
          <p:cNvSpPr txBox="1"/>
          <p:nvPr/>
        </p:nvSpPr>
        <p:spPr>
          <a:xfrm>
            <a:off x="5429250" y="4857750"/>
            <a:ext cx="1771650" cy="230832"/>
          </a:xfrm>
          <a:prstGeom prst="rect">
            <a:avLst/>
          </a:prstGeom>
          <a:noFill/>
        </p:spPr>
        <p:txBody>
          <a:bodyPr wrap="square" rtlCol="0">
            <a:spAutoFit/>
          </a:bodyPr>
          <a:lstStyle/>
          <a:p>
            <a:r>
              <a:rPr lang="en-US" sz="900" dirty="0"/>
              <a:t>Figure 1. Cause of Injury</a:t>
            </a:r>
          </a:p>
        </p:txBody>
      </p:sp>
    </p:spTree>
    <p:extLst>
      <p:ext uri="{BB962C8B-B14F-4D97-AF65-F5344CB8AC3E}">
        <p14:creationId xmlns:p14="http://schemas.microsoft.com/office/powerpoint/2010/main" val="421884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162" y="342900"/>
            <a:ext cx="6136822" cy="857250"/>
          </a:xfrm>
        </p:spPr>
        <p:txBody>
          <a:bodyPr/>
          <a:lstStyle/>
          <a:p>
            <a:r>
              <a:rPr lang="en-US" dirty="0" smtClean="0"/>
              <a:t>Disclosure</a:t>
            </a:r>
            <a:endParaRPr lang="en-US" dirty="0"/>
          </a:p>
        </p:txBody>
      </p:sp>
      <p:pic>
        <p:nvPicPr>
          <p:cNvPr id="1026" name="Picture 2" descr="C:\Users\greenspoond\AppData\Local\Microsoft\Windows\Temporary Internet Files\Content.IE5\I20ZL3IF\MC9004414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631" y="3429001"/>
            <a:ext cx="1053362" cy="10533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b="1" dirty="0" smtClean="0"/>
              <a:t>Dr. Rumney has </a:t>
            </a:r>
            <a:r>
              <a:rPr lang="en-US" b="1" dirty="0"/>
              <a:t>no </a:t>
            </a:r>
            <a:r>
              <a:rPr lang="en-US" b="1" dirty="0" smtClean="0"/>
              <a:t>financial interest </a:t>
            </a:r>
            <a:r>
              <a:rPr lang="en-US" b="1" dirty="0"/>
              <a:t>to disclose.</a:t>
            </a:r>
          </a:p>
          <a:p>
            <a:pPr marL="0" indent="0">
              <a:buNone/>
            </a:pPr>
            <a:endParaRPr lang="en-US" b="1" dirty="0"/>
          </a:p>
          <a:p>
            <a:pPr marL="0" indent="0">
              <a:buNone/>
            </a:pPr>
            <a:r>
              <a:rPr lang="en-US" b="1" dirty="0" smtClean="0"/>
              <a:t>The research that has been done has been funded through a Research Grant #11-44   </a:t>
            </a:r>
          </a:p>
          <a:p>
            <a:pPr marL="0" indent="0">
              <a:buNone/>
            </a:pPr>
            <a:r>
              <a:rPr lang="en-US" b="1" dirty="0" smtClean="0"/>
              <a:t>from the PSI Foundation</a:t>
            </a:r>
          </a:p>
          <a:p>
            <a:pPr marL="0" indent="0">
              <a:buNone/>
            </a:pPr>
            <a:r>
              <a:rPr lang="en-US" b="1" dirty="0" smtClean="0"/>
              <a:t>(Physician Services Incorporated - Toronto) </a:t>
            </a:r>
            <a:endParaRPr lang="en-US" b="1" dirty="0"/>
          </a:p>
          <a:p>
            <a:endParaRPr lang="en-US" dirty="0"/>
          </a:p>
        </p:txBody>
      </p:sp>
    </p:spTree>
    <p:extLst>
      <p:ext uri="{BB962C8B-B14F-4D97-AF65-F5344CB8AC3E}">
        <p14:creationId xmlns:p14="http://schemas.microsoft.com/office/powerpoint/2010/main" val="2008546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400050"/>
            <a:ext cx="5829300" cy="857250"/>
          </a:xfrm>
        </p:spPr>
        <p:txBody>
          <a:bodyPr/>
          <a:lstStyle/>
          <a:p>
            <a:r>
              <a:rPr lang="en-US" dirty="0" smtClean="0"/>
              <a:t>Results: KOSCHI Score Frequency</a:t>
            </a:r>
            <a:endParaRPr lang="en-US" dirty="0"/>
          </a:p>
        </p:txBody>
      </p:sp>
      <p:sp>
        <p:nvSpPr>
          <p:cNvPr id="5" name="TextBox 4"/>
          <p:cNvSpPr txBox="1"/>
          <p:nvPr/>
        </p:nvSpPr>
        <p:spPr>
          <a:xfrm>
            <a:off x="1485900" y="4340385"/>
            <a:ext cx="6115050" cy="230832"/>
          </a:xfrm>
          <a:prstGeom prst="rect">
            <a:avLst/>
          </a:prstGeom>
          <a:noFill/>
        </p:spPr>
        <p:txBody>
          <a:bodyPr wrap="square" rtlCol="0">
            <a:spAutoFit/>
          </a:bodyPr>
          <a:lstStyle/>
          <a:p>
            <a:r>
              <a:rPr lang="en-US" sz="900" dirty="0"/>
              <a:t>Figure 2. Distribution of in-person KOSCHI scores  at baseline by the primary pediatrician (N=180)</a:t>
            </a:r>
          </a:p>
        </p:txBody>
      </p:sp>
      <p:graphicFrame>
        <p:nvGraphicFramePr>
          <p:cNvPr id="6" name="Chart 5"/>
          <p:cNvGraphicFramePr/>
          <p:nvPr>
            <p:extLst>
              <p:ext uri="{D42A27DB-BD31-4B8C-83A1-F6EECF244321}">
                <p14:modId xmlns:p14="http://schemas.microsoft.com/office/powerpoint/2010/main" val="873391273"/>
              </p:ext>
            </p:extLst>
          </p:nvPr>
        </p:nvGraphicFramePr>
        <p:xfrm>
          <a:off x="1428750" y="1314451"/>
          <a:ext cx="5772150" cy="3025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71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a:t>
            </a:r>
            <a:endParaRPr lang="en-US" dirty="0"/>
          </a:p>
        </p:txBody>
      </p:sp>
      <p:sp>
        <p:nvSpPr>
          <p:cNvPr id="5" name="TextBox 4"/>
          <p:cNvSpPr txBox="1"/>
          <p:nvPr/>
        </p:nvSpPr>
        <p:spPr>
          <a:xfrm>
            <a:off x="6945086" y="1371601"/>
            <a:ext cx="1028700" cy="784830"/>
          </a:xfrm>
          <a:prstGeom prst="rect">
            <a:avLst/>
          </a:prstGeom>
          <a:noFill/>
        </p:spPr>
        <p:txBody>
          <a:bodyPr wrap="square" rtlCol="0">
            <a:spAutoFit/>
          </a:bodyPr>
          <a:lstStyle/>
          <a:p>
            <a:r>
              <a:rPr lang="en-US" sz="900" dirty="0"/>
              <a:t>Table 3. </a:t>
            </a:r>
            <a:r>
              <a:rPr lang="en-CA" sz="900" dirty="0"/>
              <a:t>Weighted Kappa's; CI= Confidence Interval </a:t>
            </a:r>
            <a:endParaRPr lang="en-US" sz="900" dirty="0"/>
          </a:p>
        </p:txBody>
      </p:sp>
      <p:graphicFrame>
        <p:nvGraphicFramePr>
          <p:cNvPr id="3" name="Table 2"/>
          <p:cNvGraphicFramePr>
            <a:graphicFrameLocks noGrp="1"/>
          </p:cNvGraphicFramePr>
          <p:nvPr>
            <p:extLst>
              <p:ext uri="{D42A27DB-BD31-4B8C-83A1-F6EECF244321}">
                <p14:modId xmlns:p14="http://schemas.microsoft.com/office/powerpoint/2010/main" val="3698777596"/>
              </p:ext>
            </p:extLst>
          </p:nvPr>
        </p:nvGraphicFramePr>
        <p:xfrm>
          <a:off x="1428750" y="1028700"/>
          <a:ext cx="5372101" cy="3946315"/>
        </p:xfrm>
        <a:graphic>
          <a:graphicData uri="http://schemas.openxmlformats.org/drawingml/2006/table">
            <a:tbl>
              <a:tblPr firstRow="1" firstCol="1" bandRow="1">
                <a:tableStyleId>{5C22544A-7EE6-4342-B048-85BDC9FD1C3A}</a:tableStyleId>
              </a:tblPr>
              <a:tblGrid>
                <a:gridCol w="2387519"/>
                <a:gridCol w="1547371"/>
                <a:gridCol w="1437212"/>
              </a:tblGrid>
              <a:tr h="393700">
                <a:tc>
                  <a:txBody>
                    <a:bodyPr/>
                    <a:lstStyle/>
                    <a:p>
                      <a:pPr marL="0" marR="0">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Weighted Kappa (95% CI</a:t>
                      </a:r>
                      <a:r>
                        <a:rPr lang="en-CA" sz="700" dirty="0">
                          <a:effectLst/>
                        </a:rPr>
                        <a:t> </a:t>
                      </a:r>
                      <a:r>
                        <a:rPr lang="en-CA" sz="1100" dirty="0">
                          <a:effectLst/>
                        </a:rPr>
                        <a:t>)</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Spearman Correlation</a:t>
                      </a:r>
                      <a:endParaRPr lang="en-US" sz="1100" dirty="0">
                        <a:effectLst/>
                        <a:latin typeface="Cambria"/>
                        <a:ea typeface="MS Mincho"/>
                        <a:cs typeface="Times New Roman"/>
                      </a:endParaRPr>
                    </a:p>
                  </a:txBody>
                  <a:tcPr marL="51435" marR="51435" marT="0" marB="0"/>
                </a:tc>
              </a:tr>
              <a:tr h="160020">
                <a:tc gridSpan="3">
                  <a:txBody>
                    <a:bodyPr/>
                    <a:lstStyle/>
                    <a:p>
                      <a:pPr marL="0" marR="0" algn="ctr">
                        <a:spcBef>
                          <a:spcPts val="0"/>
                        </a:spcBef>
                        <a:spcAft>
                          <a:spcPts val="0"/>
                        </a:spcAft>
                      </a:pPr>
                      <a:r>
                        <a:rPr lang="en-CA" sz="1100" dirty="0">
                          <a:effectLst/>
                        </a:rPr>
                        <a:t>Pediatrician to Pediatrician</a:t>
                      </a:r>
                      <a:endParaRPr lang="en-US" sz="1100" dirty="0">
                        <a:effectLst/>
                        <a:latin typeface="Cambria"/>
                        <a:ea typeface="MS Mincho"/>
                        <a:cs typeface="Times New Roman"/>
                      </a:endParaRPr>
                    </a:p>
                  </a:txBody>
                  <a:tcPr marL="51435" marR="51435" marT="0" marB="0"/>
                </a:tc>
                <a:tc hMerge="1">
                  <a:txBody>
                    <a:bodyPr/>
                    <a:lstStyle/>
                    <a:p>
                      <a:endParaRPr lang="en-US"/>
                    </a:p>
                  </a:txBody>
                  <a:tcPr/>
                </a:tc>
                <a:tc hMerge="1">
                  <a:txBody>
                    <a:bodyPr/>
                    <a:lstStyle/>
                    <a:p>
                      <a:endParaRPr lang="en-US"/>
                    </a:p>
                  </a:txBody>
                  <a:tcPr/>
                </a:tc>
              </a:tr>
              <a:tr h="320040">
                <a:tc>
                  <a:txBody>
                    <a:bodyPr/>
                    <a:lstStyle/>
                    <a:p>
                      <a:pPr marL="0" marR="0">
                        <a:spcBef>
                          <a:spcPts val="0"/>
                        </a:spcBef>
                        <a:spcAft>
                          <a:spcPts val="0"/>
                        </a:spcAft>
                      </a:pPr>
                      <a:r>
                        <a:rPr lang="en-CA" sz="1100" dirty="0">
                          <a:effectLst/>
                        </a:rPr>
                        <a:t>In-person Assessment to Chart Review</a:t>
                      </a:r>
                      <a:endParaRPr lang="en-US" sz="11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r>
              <a:tr h="320040">
                <a:tc>
                  <a:txBody>
                    <a:bodyPr/>
                    <a:lstStyle/>
                    <a:p>
                      <a:pPr marL="114300" marR="0">
                        <a:spcBef>
                          <a:spcPts val="0"/>
                        </a:spcBef>
                        <a:spcAft>
                          <a:spcPts val="0"/>
                        </a:spcAft>
                      </a:pPr>
                      <a:r>
                        <a:rPr lang="en-CA" sz="1100" dirty="0">
                          <a:effectLst/>
                        </a:rPr>
                        <a:t>Inpatient/Daypatient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0.54 (0.4-0.67)</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0.69</a:t>
                      </a:r>
                      <a:endParaRPr lang="en-US" sz="1100" dirty="0">
                        <a:effectLst/>
                        <a:latin typeface="Cambria"/>
                        <a:ea typeface="MS Mincho"/>
                        <a:cs typeface="Times New Roman"/>
                      </a:endParaRPr>
                    </a:p>
                  </a:txBody>
                  <a:tcPr marL="51435" marR="51435" marT="0" marB="0"/>
                </a:tc>
              </a:tr>
              <a:tr h="320040">
                <a:tc>
                  <a:txBody>
                    <a:bodyPr/>
                    <a:lstStyle/>
                    <a:p>
                      <a:pPr marL="0" marR="0">
                        <a:spcBef>
                          <a:spcPts val="0"/>
                        </a:spcBef>
                        <a:spcAft>
                          <a:spcPts val="0"/>
                        </a:spcAft>
                      </a:pPr>
                      <a:r>
                        <a:rPr lang="en-CA" sz="1100" dirty="0">
                          <a:effectLst/>
                        </a:rPr>
                        <a:t>In-person Assessment  to Form Derived</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r>
              <a:tr h="262467">
                <a:tc>
                  <a:txBody>
                    <a:bodyPr/>
                    <a:lstStyle/>
                    <a:p>
                      <a:pPr marL="114300" marR="0">
                        <a:spcBef>
                          <a:spcPts val="0"/>
                        </a:spcBef>
                        <a:spcAft>
                          <a:spcPts val="0"/>
                        </a:spcAft>
                      </a:pPr>
                      <a:r>
                        <a:rPr lang="en-CA" sz="1100" dirty="0">
                          <a:effectLst/>
                        </a:rPr>
                        <a:t>Outpatient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0.63 (0.53-0.73)</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0.82</a:t>
                      </a:r>
                      <a:endParaRPr lang="en-US" sz="1100" dirty="0">
                        <a:effectLst/>
                        <a:latin typeface="Cambria"/>
                        <a:ea typeface="MS Mincho"/>
                        <a:cs typeface="Times New Roman"/>
                      </a:endParaRPr>
                    </a:p>
                  </a:txBody>
                  <a:tcPr marL="51435" marR="51435" marT="0" marB="0"/>
                </a:tc>
              </a:tr>
              <a:tr h="262467">
                <a:tc>
                  <a:txBody>
                    <a:bodyPr/>
                    <a:lstStyle/>
                    <a:p>
                      <a:pPr marL="114300" marR="0">
                        <a:spcBef>
                          <a:spcPts val="0"/>
                        </a:spcBef>
                        <a:spcAft>
                          <a:spcPts val="0"/>
                        </a:spcAft>
                      </a:pPr>
                      <a:r>
                        <a:rPr lang="en-CA" sz="1100" dirty="0">
                          <a:effectLst/>
                        </a:rPr>
                        <a:t>Outpatient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0.71 (0.51-0.91)</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0.83</a:t>
                      </a:r>
                      <a:endParaRPr lang="en-US" sz="1100" dirty="0">
                        <a:effectLst/>
                        <a:latin typeface="Cambria"/>
                        <a:ea typeface="MS Mincho"/>
                        <a:cs typeface="Times New Roman"/>
                      </a:endParaRPr>
                    </a:p>
                  </a:txBody>
                  <a:tcPr marL="51435" marR="51435" marT="0" marB="0"/>
                </a:tc>
              </a:tr>
              <a:tr h="320040">
                <a:tc>
                  <a:txBody>
                    <a:bodyPr/>
                    <a:lstStyle/>
                    <a:p>
                      <a:pPr marL="114300" marR="0">
                        <a:spcBef>
                          <a:spcPts val="0"/>
                        </a:spcBef>
                        <a:spcAft>
                          <a:spcPts val="0"/>
                        </a:spcAft>
                      </a:pPr>
                      <a:r>
                        <a:rPr lang="en-CA" sz="1100" dirty="0">
                          <a:effectLst/>
                        </a:rPr>
                        <a:t>Inpatient/Daypatient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0.68 (0.51- 0.86)</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0.86</a:t>
                      </a:r>
                      <a:endParaRPr lang="en-US" sz="1100" dirty="0">
                        <a:effectLst/>
                        <a:latin typeface="Cambria"/>
                        <a:ea typeface="MS Mincho"/>
                        <a:cs typeface="Times New Roman"/>
                      </a:endParaRPr>
                    </a:p>
                  </a:txBody>
                  <a:tcPr marL="51435" marR="51435" marT="0" marB="0"/>
                </a:tc>
              </a:tr>
              <a:tr h="160020">
                <a:tc gridSpan="3">
                  <a:txBody>
                    <a:bodyPr/>
                    <a:lstStyle/>
                    <a:p>
                      <a:pPr marL="0" marR="0" algn="ctr">
                        <a:spcBef>
                          <a:spcPts val="0"/>
                        </a:spcBef>
                        <a:spcAft>
                          <a:spcPts val="0"/>
                        </a:spcAft>
                      </a:pPr>
                      <a:r>
                        <a:rPr lang="en-CA" sz="1100" dirty="0">
                          <a:effectLst/>
                        </a:rPr>
                        <a:t>Physiatrist to Physiatrist</a:t>
                      </a:r>
                      <a:endParaRPr lang="en-US" sz="1100" dirty="0">
                        <a:effectLst/>
                        <a:latin typeface="Cambria"/>
                        <a:ea typeface="MS Mincho"/>
                        <a:cs typeface="Times New Roman"/>
                      </a:endParaRPr>
                    </a:p>
                  </a:txBody>
                  <a:tcPr marL="51435" marR="51435" marT="0" marB="0"/>
                </a:tc>
                <a:tc hMerge="1">
                  <a:txBody>
                    <a:bodyPr/>
                    <a:lstStyle/>
                    <a:p>
                      <a:endParaRPr lang="en-US"/>
                    </a:p>
                  </a:txBody>
                  <a:tcPr/>
                </a:tc>
                <a:tc hMerge="1">
                  <a:txBody>
                    <a:bodyPr/>
                    <a:lstStyle/>
                    <a:p>
                      <a:endParaRPr lang="en-US"/>
                    </a:p>
                  </a:txBody>
                  <a:tcPr/>
                </a:tc>
              </a:tr>
              <a:tr h="262467">
                <a:tc>
                  <a:txBody>
                    <a:bodyPr/>
                    <a:lstStyle/>
                    <a:p>
                      <a:pPr marL="0" marR="0">
                        <a:spcBef>
                          <a:spcPts val="0"/>
                        </a:spcBef>
                        <a:spcAft>
                          <a:spcPts val="0"/>
                        </a:spcAft>
                      </a:pPr>
                      <a:r>
                        <a:rPr lang="en-CA" sz="1100" dirty="0">
                          <a:effectLst/>
                        </a:rPr>
                        <a:t>Form Derived to Form Derived</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r>
              <a:tr h="262467">
                <a:tc>
                  <a:txBody>
                    <a:bodyPr/>
                    <a:lstStyle/>
                    <a:p>
                      <a:pPr marL="114300" marR="0">
                        <a:spcBef>
                          <a:spcPts val="0"/>
                        </a:spcBef>
                        <a:spcAft>
                          <a:spcPts val="0"/>
                        </a:spcAft>
                      </a:pPr>
                      <a:r>
                        <a:rPr lang="en-CA" sz="1100" dirty="0">
                          <a:effectLst/>
                        </a:rPr>
                        <a:t>Outpatient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0.69 (0.59-0.79)</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0.85</a:t>
                      </a:r>
                      <a:endParaRPr lang="en-US" sz="1100" dirty="0">
                        <a:effectLst/>
                        <a:latin typeface="Cambria"/>
                        <a:ea typeface="MS Mincho"/>
                        <a:cs typeface="Times New Roman"/>
                      </a:endParaRPr>
                    </a:p>
                  </a:txBody>
                  <a:tcPr marL="51435" marR="51435" marT="0" marB="0"/>
                </a:tc>
              </a:tr>
              <a:tr h="262467">
                <a:tc>
                  <a:txBody>
                    <a:bodyPr/>
                    <a:lstStyle/>
                    <a:p>
                      <a:pPr marL="114300" marR="0">
                        <a:spcBef>
                          <a:spcPts val="0"/>
                        </a:spcBef>
                        <a:spcAft>
                          <a:spcPts val="0"/>
                        </a:spcAft>
                      </a:pPr>
                      <a:r>
                        <a:rPr lang="en-CA" sz="1100" dirty="0">
                          <a:effectLst/>
                        </a:rPr>
                        <a:t>Outpatient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0.64 (0.48-0.80)</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0.83</a:t>
                      </a:r>
                      <a:endParaRPr lang="en-US" sz="1100" dirty="0">
                        <a:effectLst/>
                        <a:latin typeface="Cambria"/>
                        <a:ea typeface="MS Mincho"/>
                        <a:cs typeface="Times New Roman"/>
                      </a:endParaRPr>
                    </a:p>
                  </a:txBody>
                  <a:tcPr marL="51435" marR="51435" marT="0" marB="0"/>
                </a:tc>
              </a:tr>
              <a:tr h="320040">
                <a:tc>
                  <a:txBody>
                    <a:bodyPr/>
                    <a:lstStyle/>
                    <a:p>
                      <a:pPr marL="114300" marR="0">
                        <a:spcBef>
                          <a:spcPts val="0"/>
                        </a:spcBef>
                        <a:spcAft>
                          <a:spcPts val="0"/>
                        </a:spcAft>
                      </a:pPr>
                      <a:r>
                        <a:rPr lang="en-CA" sz="1100" dirty="0">
                          <a:effectLst/>
                        </a:rPr>
                        <a:t>Inpatient/Daypatient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0.47 (0.32-0.62)</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0.68</a:t>
                      </a:r>
                      <a:endParaRPr lang="en-US" sz="1100" dirty="0">
                        <a:effectLst/>
                        <a:latin typeface="Cambria"/>
                        <a:ea typeface="MS Mincho"/>
                        <a:cs typeface="Times New Roman"/>
                      </a:endParaRPr>
                    </a:p>
                  </a:txBody>
                  <a:tcPr marL="51435" marR="51435" marT="0" marB="0"/>
                </a:tc>
              </a:tr>
              <a:tr h="320040">
                <a:tc>
                  <a:txBody>
                    <a:bodyPr/>
                    <a:lstStyle/>
                    <a:p>
                      <a:pPr marL="114300" marR="0">
                        <a:spcBef>
                          <a:spcPts val="0"/>
                        </a:spcBef>
                        <a:spcAft>
                          <a:spcPts val="0"/>
                        </a:spcAft>
                      </a:pPr>
                      <a:r>
                        <a:rPr lang="en-CA" sz="1100" dirty="0">
                          <a:effectLst/>
                        </a:rPr>
                        <a:t>Inpatient/Daypatient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0.69 (0.51-0.87)</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0.99</a:t>
                      </a:r>
                      <a:endParaRPr lang="en-US" sz="1100" dirty="0">
                        <a:effectLst/>
                        <a:latin typeface="Cambria"/>
                        <a:ea typeface="MS Mincho"/>
                        <a:cs typeface="Times New Roman"/>
                      </a:endParaRPr>
                    </a:p>
                  </a:txBody>
                  <a:tcPr marL="51435" marR="51435" marT="0" marB="0"/>
                </a:tc>
              </a:tr>
            </a:tbl>
          </a:graphicData>
        </a:graphic>
      </p:graphicFrame>
    </p:spTree>
    <p:extLst>
      <p:ext uri="{BB962C8B-B14F-4D97-AF65-F5344CB8AC3E}">
        <p14:creationId xmlns:p14="http://schemas.microsoft.com/office/powerpoint/2010/main" val="940390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a:t>
            </a:r>
            <a:endParaRPr lang="en-US" dirty="0"/>
          </a:p>
        </p:txBody>
      </p:sp>
      <p:sp>
        <p:nvSpPr>
          <p:cNvPr id="5" name="TextBox 4"/>
          <p:cNvSpPr txBox="1"/>
          <p:nvPr/>
        </p:nvSpPr>
        <p:spPr>
          <a:xfrm>
            <a:off x="6400800" y="1657350"/>
            <a:ext cx="1028700" cy="646331"/>
          </a:xfrm>
          <a:prstGeom prst="rect">
            <a:avLst/>
          </a:prstGeom>
          <a:noFill/>
        </p:spPr>
        <p:txBody>
          <a:bodyPr wrap="square" rtlCol="0">
            <a:spAutoFit/>
          </a:bodyPr>
          <a:lstStyle/>
          <a:p>
            <a:r>
              <a:rPr lang="en-US" sz="900" dirty="0"/>
              <a:t>Table 4. </a:t>
            </a:r>
            <a:r>
              <a:rPr lang="en-CA" sz="900" dirty="0"/>
              <a:t>Inverse Variance Kappa's</a:t>
            </a:r>
            <a:endParaRPr lang="en-US" sz="900" dirty="0"/>
          </a:p>
        </p:txBody>
      </p:sp>
      <p:graphicFrame>
        <p:nvGraphicFramePr>
          <p:cNvPr id="4" name="Table 3"/>
          <p:cNvGraphicFramePr>
            <a:graphicFrameLocks noGrp="1"/>
          </p:cNvGraphicFramePr>
          <p:nvPr>
            <p:extLst>
              <p:ext uri="{D42A27DB-BD31-4B8C-83A1-F6EECF244321}">
                <p14:modId xmlns:p14="http://schemas.microsoft.com/office/powerpoint/2010/main" val="2742376528"/>
              </p:ext>
            </p:extLst>
          </p:nvPr>
        </p:nvGraphicFramePr>
        <p:xfrm>
          <a:off x="1428750" y="1371601"/>
          <a:ext cx="4686300" cy="3143249"/>
        </p:xfrm>
        <a:graphic>
          <a:graphicData uri="http://schemas.openxmlformats.org/drawingml/2006/table">
            <a:tbl>
              <a:tblPr firstRow="1" firstCol="1" bandRow="1">
                <a:tableStyleId>{5C22544A-7EE6-4342-B048-85BDC9FD1C3A}</a:tableStyleId>
              </a:tblPr>
              <a:tblGrid>
                <a:gridCol w="2578052"/>
                <a:gridCol w="2108248"/>
              </a:tblGrid>
              <a:tr h="369794">
                <a:tc>
                  <a:txBody>
                    <a:bodyPr/>
                    <a:lstStyle/>
                    <a:p>
                      <a:pPr marL="0" marR="0">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Inverse Variance Kappa</a:t>
                      </a:r>
                      <a:endParaRPr lang="en-US" sz="1100" dirty="0">
                        <a:effectLst/>
                        <a:latin typeface="Cambria"/>
                        <a:ea typeface="MS Mincho"/>
                        <a:cs typeface="Times New Roman"/>
                      </a:endParaRPr>
                    </a:p>
                  </a:txBody>
                  <a:tcPr marL="51435" marR="51435" marT="0" marB="0"/>
                </a:tc>
              </a:tr>
              <a:tr h="184897">
                <a:tc gridSpan="2">
                  <a:txBody>
                    <a:bodyPr/>
                    <a:lstStyle/>
                    <a:p>
                      <a:pPr marL="0" marR="0" algn="ctr">
                        <a:spcBef>
                          <a:spcPts val="0"/>
                        </a:spcBef>
                        <a:spcAft>
                          <a:spcPts val="0"/>
                        </a:spcAft>
                      </a:pPr>
                      <a:r>
                        <a:rPr lang="en-CA" sz="1100" dirty="0">
                          <a:effectLst/>
                        </a:rPr>
                        <a:t>Pediatrician to Physiatrist</a:t>
                      </a:r>
                      <a:endParaRPr lang="en-US" sz="1100" dirty="0">
                        <a:effectLst/>
                        <a:latin typeface="Cambria"/>
                        <a:ea typeface="MS Mincho"/>
                        <a:cs typeface="Times New Roman"/>
                      </a:endParaRPr>
                    </a:p>
                  </a:txBody>
                  <a:tcPr marL="51435" marR="51435" marT="0" marB="0"/>
                </a:tc>
                <a:tc hMerge="1">
                  <a:txBody>
                    <a:bodyPr/>
                    <a:lstStyle/>
                    <a:p>
                      <a:endParaRPr lang="en-US"/>
                    </a:p>
                  </a:txBody>
                  <a:tcPr/>
                </a:tc>
              </a:tr>
              <a:tr h="369794">
                <a:tc>
                  <a:txBody>
                    <a:bodyPr/>
                    <a:lstStyle/>
                    <a:p>
                      <a:pPr marL="57150" marR="0">
                        <a:spcBef>
                          <a:spcPts val="0"/>
                        </a:spcBef>
                        <a:spcAft>
                          <a:spcPts val="0"/>
                        </a:spcAft>
                      </a:pPr>
                      <a:r>
                        <a:rPr lang="en-CA" sz="1100" dirty="0">
                          <a:effectLst/>
                        </a:rPr>
                        <a:t>In-Person Assessment to Form Derived</a:t>
                      </a:r>
                      <a:endParaRPr lang="en-US" sz="11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r>
              <a:tr h="184897">
                <a:tc>
                  <a:txBody>
                    <a:bodyPr/>
                    <a:lstStyle/>
                    <a:p>
                      <a:pPr marL="171450" marR="0">
                        <a:spcBef>
                          <a:spcPts val="0"/>
                        </a:spcBef>
                        <a:spcAft>
                          <a:spcPts val="0"/>
                        </a:spcAft>
                      </a:pPr>
                      <a:r>
                        <a:rPr lang="en-CA" sz="1100" dirty="0">
                          <a:effectLst/>
                        </a:rPr>
                        <a:t>Outpatient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0.65</a:t>
                      </a:r>
                      <a:endParaRPr lang="en-US" sz="1100" dirty="0">
                        <a:effectLst/>
                        <a:latin typeface="Cambria"/>
                        <a:ea typeface="MS Mincho"/>
                        <a:cs typeface="Times New Roman"/>
                      </a:endParaRPr>
                    </a:p>
                  </a:txBody>
                  <a:tcPr marL="51435" marR="51435" marT="0" marB="0"/>
                </a:tc>
              </a:tr>
              <a:tr h="184897">
                <a:tc>
                  <a:txBody>
                    <a:bodyPr/>
                    <a:lstStyle/>
                    <a:p>
                      <a:pPr marL="171450" marR="0">
                        <a:spcBef>
                          <a:spcPts val="0"/>
                        </a:spcBef>
                        <a:spcAft>
                          <a:spcPts val="0"/>
                        </a:spcAft>
                      </a:pPr>
                      <a:r>
                        <a:rPr lang="en-CA" sz="1100" dirty="0">
                          <a:effectLst/>
                        </a:rPr>
                        <a:t>Outpatient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0.64</a:t>
                      </a:r>
                      <a:endParaRPr lang="en-US" sz="1100" dirty="0">
                        <a:effectLst/>
                        <a:latin typeface="Cambria"/>
                        <a:ea typeface="MS Mincho"/>
                        <a:cs typeface="Times New Roman"/>
                      </a:endParaRPr>
                    </a:p>
                  </a:txBody>
                  <a:tcPr marL="51435" marR="51435" marT="0" marB="0"/>
                </a:tc>
              </a:tr>
              <a:tr h="369794">
                <a:tc>
                  <a:txBody>
                    <a:bodyPr/>
                    <a:lstStyle/>
                    <a:p>
                      <a:pPr marL="171450" marR="0">
                        <a:spcBef>
                          <a:spcPts val="0"/>
                        </a:spcBef>
                        <a:spcAft>
                          <a:spcPts val="0"/>
                        </a:spcAft>
                      </a:pPr>
                      <a:r>
                        <a:rPr lang="en-CA" sz="1100" dirty="0">
                          <a:effectLst/>
                        </a:rPr>
                        <a:t>Inpatient/Daypatient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0.52</a:t>
                      </a:r>
                      <a:endParaRPr lang="en-US" sz="1100" dirty="0">
                        <a:effectLst/>
                        <a:latin typeface="Cambria"/>
                        <a:ea typeface="MS Mincho"/>
                        <a:cs typeface="Times New Roman"/>
                      </a:endParaRPr>
                    </a:p>
                  </a:txBody>
                  <a:tcPr marL="51435" marR="51435" marT="0" marB="0"/>
                </a:tc>
              </a:tr>
              <a:tr h="369794">
                <a:tc>
                  <a:txBody>
                    <a:bodyPr/>
                    <a:lstStyle/>
                    <a:p>
                      <a:pPr marL="171450" marR="0">
                        <a:spcBef>
                          <a:spcPts val="0"/>
                        </a:spcBef>
                        <a:spcAft>
                          <a:spcPts val="0"/>
                        </a:spcAft>
                      </a:pPr>
                      <a:r>
                        <a:rPr lang="en-CA" sz="1100" dirty="0">
                          <a:effectLst/>
                        </a:rPr>
                        <a:t>Inpatient/Daypatient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0.61</a:t>
                      </a:r>
                      <a:endParaRPr lang="en-US" sz="1100" dirty="0">
                        <a:effectLst/>
                        <a:latin typeface="Cambria"/>
                        <a:ea typeface="MS Mincho"/>
                        <a:cs typeface="Times New Roman"/>
                      </a:endParaRPr>
                    </a:p>
                  </a:txBody>
                  <a:tcPr marL="51435" marR="51435" marT="0" marB="0"/>
                </a:tc>
              </a:tr>
              <a:tr h="369794">
                <a:tc>
                  <a:txBody>
                    <a:bodyPr/>
                    <a:lstStyle/>
                    <a:p>
                      <a:pPr marL="0" marR="0">
                        <a:spcBef>
                          <a:spcPts val="0"/>
                        </a:spcBef>
                        <a:spcAft>
                          <a:spcPts val="0"/>
                        </a:spcAft>
                      </a:pPr>
                      <a:r>
                        <a:rPr lang="en-CA" sz="1100" dirty="0">
                          <a:effectLst/>
                        </a:rPr>
                        <a:t>Form Derived to Form Derived</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 </a:t>
                      </a:r>
                      <a:endParaRPr lang="en-US" sz="1100" dirty="0">
                        <a:effectLst/>
                        <a:latin typeface="Cambria"/>
                        <a:ea typeface="MS Mincho"/>
                        <a:cs typeface="Times New Roman"/>
                      </a:endParaRPr>
                    </a:p>
                  </a:txBody>
                  <a:tcPr marL="51435" marR="51435" marT="0" marB="0"/>
                </a:tc>
              </a:tr>
              <a:tr h="184897">
                <a:tc>
                  <a:txBody>
                    <a:bodyPr/>
                    <a:lstStyle/>
                    <a:p>
                      <a:pPr marL="171450" marR="0">
                        <a:spcBef>
                          <a:spcPts val="0"/>
                        </a:spcBef>
                        <a:spcAft>
                          <a:spcPts val="0"/>
                        </a:spcAft>
                      </a:pPr>
                      <a:r>
                        <a:rPr lang="en-CA" sz="1100" dirty="0">
                          <a:effectLst/>
                        </a:rPr>
                        <a:t>Outpatient Baseline</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0.80</a:t>
                      </a:r>
                      <a:endParaRPr lang="en-US" sz="1100" dirty="0">
                        <a:effectLst/>
                        <a:latin typeface="Cambria"/>
                        <a:ea typeface="MS Mincho"/>
                        <a:cs typeface="Times New Roman"/>
                      </a:endParaRPr>
                    </a:p>
                  </a:txBody>
                  <a:tcPr marL="51435" marR="51435" marT="0" marB="0"/>
                </a:tc>
              </a:tr>
              <a:tr h="184897">
                <a:tc>
                  <a:txBody>
                    <a:bodyPr/>
                    <a:lstStyle/>
                    <a:p>
                      <a:pPr marL="171450" marR="0">
                        <a:spcBef>
                          <a:spcPts val="0"/>
                        </a:spcBef>
                        <a:spcAft>
                          <a:spcPts val="0"/>
                        </a:spcAft>
                      </a:pPr>
                      <a:r>
                        <a:rPr lang="en-CA" sz="1100" dirty="0">
                          <a:effectLst/>
                        </a:rPr>
                        <a:t>Outpatient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0.88</a:t>
                      </a:r>
                      <a:endParaRPr lang="en-US" sz="1100" dirty="0">
                        <a:effectLst/>
                        <a:latin typeface="Cambria"/>
                        <a:ea typeface="MS Mincho"/>
                        <a:cs typeface="Times New Roman"/>
                      </a:endParaRPr>
                    </a:p>
                  </a:txBody>
                  <a:tcPr marL="51435" marR="51435" marT="0" marB="0"/>
                </a:tc>
              </a:tr>
              <a:tr h="369794">
                <a:tc>
                  <a:txBody>
                    <a:bodyPr/>
                    <a:lstStyle/>
                    <a:p>
                      <a:pPr marL="171450" marR="0">
                        <a:spcBef>
                          <a:spcPts val="0"/>
                        </a:spcBef>
                        <a:spcAft>
                          <a:spcPts val="0"/>
                        </a:spcAft>
                      </a:pPr>
                      <a:r>
                        <a:rPr lang="en-CA" sz="1100" dirty="0">
                          <a:effectLst/>
                        </a:rPr>
                        <a:t>Inpatient/Daypatient Follow-Up</a:t>
                      </a:r>
                      <a:endParaRPr lang="en-US" sz="1100" dirty="0">
                        <a:effectLst/>
                        <a:latin typeface="Cambria"/>
                        <a:ea typeface="MS Mincho"/>
                        <a:cs typeface="Times New Roman"/>
                      </a:endParaRPr>
                    </a:p>
                  </a:txBody>
                  <a:tcPr marL="51435" marR="51435" marT="0" marB="0"/>
                </a:tc>
                <a:tc>
                  <a:txBody>
                    <a:bodyPr/>
                    <a:lstStyle/>
                    <a:p>
                      <a:pPr marL="0" marR="0" algn="ctr">
                        <a:spcBef>
                          <a:spcPts val="0"/>
                        </a:spcBef>
                        <a:spcAft>
                          <a:spcPts val="0"/>
                        </a:spcAft>
                      </a:pPr>
                      <a:r>
                        <a:rPr lang="en-CA" sz="1100" dirty="0">
                          <a:effectLst/>
                        </a:rPr>
                        <a:t>0.73</a:t>
                      </a:r>
                      <a:endParaRPr lang="en-US" sz="1100" dirty="0">
                        <a:effectLst/>
                        <a:latin typeface="Cambria"/>
                        <a:ea typeface="MS Mincho"/>
                        <a:cs typeface="Times New Roman"/>
                      </a:endParaRPr>
                    </a:p>
                  </a:txBody>
                  <a:tcPr marL="51435" marR="51435" marT="0" marB="0"/>
                </a:tc>
              </a:tr>
            </a:tbl>
          </a:graphicData>
        </a:graphic>
      </p:graphicFrame>
    </p:spTree>
    <p:extLst>
      <p:ext uri="{BB962C8B-B14F-4D97-AF65-F5344CB8AC3E}">
        <p14:creationId xmlns:p14="http://schemas.microsoft.com/office/powerpoint/2010/main" val="47017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Inter-rater Reliability (Scoring Discrepancies)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05287126"/>
              </p:ext>
            </p:extLst>
          </p:nvPr>
        </p:nvGraphicFramePr>
        <p:xfrm>
          <a:off x="1543047" y="1428750"/>
          <a:ext cx="5600706" cy="2436019"/>
        </p:xfrm>
        <a:graphic>
          <a:graphicData uri="http://schemas.openxmlformats.org/drawingml/2006/table">
            <a:tbl>
              <a:tblPr firstRow="1" firstCol="1" bandRow="1">
                <a:tableStyleId>{5940675A-B579-460E-94D1-54222C63F5DA}</a:tableStyleId>
              </a:tblPr>
              <a:tblGrid>
                <a:gridCol w="700088"/>
                <a:gridCol w="700088"/>
                <a:gridCol w="700088"/>
                <a:gridCol w="700088"/>
                <a:gridCol w="700088"/>
                <a:gridCol w="700088"/>
                <a:gridCol w="700088"/>
                <a:gridCol w="700088"/>
              </a:tblGrid>
              <a:tr h="285750">
                <a:tc>
                  <a:txBody>
                    <a:bodyPr/>
                    <a:lstStyle/>
                    <a:p>
                      <a:pPr marL="0" marR="0">
                        <a:spcBef>
                          <a:spcPts val="0"/>
                        </a:spcBef>
                        <a:spcAft>
                          <a:spcPts val="0"/>
                        </a:spcAft>
                      </a:pPr>
                      <a:r>
                        <a:rPr lang="en-US" sz="900" dirty="0">
                          <a:effectLst/>
                        </a:rPr>
                        <a:t> </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2</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3a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3b</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4a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4b</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5a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5b</a:t>
                      </a:r>
                      <a:endParaRPr lang="en-US" sz="900" dirty="0">
                        <a:effectLst/>
                        <a:latin typeface="Cambria"/>
                        <a:ea typeface="MS Mincho"/>
                        <a:cs typeface="Times New Roman"/>
                      </a:endParaRPr>
                    </a:p>
                  </a:txBody>
                  <a:tcPr marL="51435" marR="51435" marT="0" marB="0">
                    <a:solidFill>
                      <a:schemeClr val="accent1"/>
                    </a:solidFill>
                  </a:tcPr>
                </a:tc>
              </a:tr>
              <a:tr h="307181">
                <a:tc>
                  <a:txBody>
                    <a:bodyPr/>
                    <a:lstStyle/>
                    <a:p>
                      <a:pPr marL="0" marR="0">
                        <a:spcBef>
                          <a:spcPts val="0"/>
                        </a:spcBef>
                        <a:spcAft>
                          <a:spcPts val="0"/>
                        </a:spcAft>
                      </a:pPr>
                      <a:r>
                        <a:rPr lang="en-US" sz="900" dirty="0">
                          <a:effectLst/>
                        </a:rPr>
                        <a:t>2</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tabLst>
                          <a:tab pos="509270" algn="l"/>
                        </a:tabLst>
                      </a:pPr>
                      <a:r>
                        <a:rPr lang="en-US" sz="900" dirty="0">
                          <a:effectLst/>
                        </a:rPr>
                        <a:t>1	</a:t>
                      </a:r>
                      <a:endParaRPr lang="en-US" sz="900" dirty="0">
                        <a:effectLst/>
                        <a:latin typeface="Cambria"/>
                        <a:ea typeface="MS Mincho"/>
                        <a:cs typeface="Times New Roman"/>
                      </a:endParaRPr>
                    </a:p>
                  </a:txBody>
                  <a:tcPr marL="51435" marR="51435" marT="0" marB="0">
                    <a:solidFill>
                      <a:srgbClr val="FFECAF"/>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3a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8</a:t>
                      </a:r>
                      <a:endParaRPr lang="en-US" sz="900" dirty="0">
                        <a:effectLst/>
                        <a:latin typeface="Cambria"/>
                        <a:ea typeface="MS Mincho"/>
                        <a:cs typeface="Times New Roman"/>
                      </a:endParaRPr>
                    </a:p>
                  </a:txBody>
                  <a:tcPr marL="51435" marR="51435" marT="0" marB="0">
                    <a:solidFill>
                      <a:srgbClr val="FFECAF"/>
                    </a:solidFill>
                  </a:tcPr>
                </a:tc>
                <a:tc>
                  <a:txBody>
                    <a:bodyPr/>
                    <a:lstStyle/>
                    <a:p>
                      <a:pPr marL="0" marR="0">
                        <a:spcBef>
                          <a:spcPts val="0"/>
                        </a:spcBef>
                        <a:spcAft>
                          <a:spcPts val="0"/>
                        </a:spcAft>
                      </a:pPr>
                      <a:r>
                        <a:rPr lang="en-US" sz="900" dirty="0">
                          <a:effectLst/>
                        </a:rPr>
                        <a:t>5</a:t>
                      </a:r>
                      <a:endParaRPr lang="en-US" sz="900" dirty="0">
                        <a:effectLst/>
                        <a:latin typeface="Cambria"/>
                        <a:ea typeface="MS Mincho"/>
                        <a:cs typeface="Times New Roman"/>
                      </a:endParaRPr>
                    </a:p>
                  </a:txBody>
                  <a:tcPr marL="51435" marR="51435" marT="0" marB="0">
                    <a:solidFill>
                      <a:srgbClr val="FFFF00"/>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1</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3b</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4</a:t>
                      </a:r>
                      <a:endParaRPr lang="en-US" sz="900" dirty="0">
                        <a:effectLst/>
                        <a:latin typeface="Cambria"/>
                        <a:ea typeface="MS Mincho"/>
                        <a:cs typeface="Times New Roman"/>
                      </a:endParaRPr>
                    </a:p>
                  </a:txBody>
                  <a:tcPr marL="51435" marR="51435" marT="0" marB="0">
                    <a:solidFill>
                      <a:srgbClr val="FFFF00"/>
                    </a:solidFill>
                  </a:tcPr>
                </a:tc>
                <a:tc>
                  <a:txBody>
                    <a:bodyPr/>
                    <a:lstStyle/>
                    <a:p>
                      <a:pPr marL="0" marR="0">
                        <a:spcBef>
                          <a:spcPts val="0"/>
                        </a:spcBef>
                        <a:spcAft>
                          <a:spcPts val="0"/>
                        </a:spcAft>
                      </a:pPr>
                      <a:r>
                        <a:rPr lang="en-US" sz="900" dirty="0">
                          <a:effectLst/>
                        </a:rPr>
                        <a:t>15</a:t>
                      </a:r>
                      <a:endParaRPr lang="en-US" sz="900" dirty="0">
                        <a:effectLst/>
                        <a:latin typeface="Cambria"/>
                        <a:ea typeface="MS Mincho"/>
                        <a:cs typeface="Times New Roman"/>
                      </a:endParaRPr>
                    </a:p>
                  </a:txBody>
                  <a:tcPr marL="51435" marR="51435" marT="0" marB="0">
                    <a:solidFill>
                      <a:srgbClr val="FFFF00"/>
                    </a:solidFill>
                  </a:tcPr>
                </a:tc>
                <a:tc>
                  <a:txBody>
                    <a:bodyPr/>
                    <a:lstStyle/>
                    <a:p>
                      <a:pPr marL="0" marR="0">
                        <a:spcBef>
                          <a:spcPts val="0"/>
                        </a:spcBef>
                        <a:spcAft>
                          <a:spcPts val="0"/>
                        </a:spcAft>
                      </a:pPr>
                      <a:r>
                        <a:rPr lang="en-US" sz="900" dirty="0">
                          <a:effectLst/>
                        </a:rPr>
                        <a:t>8</a:t>
                      </a:r>
                      <a:endParaRPr lang="en-US" sz="900" dirty="0">
                        <a:effectLst/>
                        <a:latin typeface="Cambria"/>
                        <a:ea typeface="MS Mincho"/>
                        <a:cs typeface="Times New Roman"/>
                      </a:endParaRPr>
                    </a:p>
                  </a:txBody>
                  <a:tcPr marL="51435" marR="51435" marT="0" marB="0">
                    <a:solidFill>
                      <a:srgbClr val="FFFF00"/>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4a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4</a:t>
                      </a:r>
                      <a:endParaRPr lang="en-US" sz="900" dirty="0">
                        <a:effectLst/>
                        <a:latin typeface="Cambria"/>
                        <a:ea typeface="MS Mincho"/>
                        <a:cs typeface="Times New Roman"/>
                      </a:endParaRPr>
                    </a:p>
                  </a:txBody>
                  <a:tcPr marL="51435" marR="51435" marT="0" marB="0">
                    <a:solidFill>
                      <a:srgbClr val="FFFF00"/>
                    </a:solidFill>
                  </a:tcPr>
                </a:tc>
                <a:tc>
                  <a:txBody>
                    <a:bodyPr/>
                    <a:lstStyle/>
                    <a:p>
                      <a:pPr marL="0" marR="0">
                        <a:spcBef>
                          <a:spcPts val="0"/>
                        </a:spcBef>
                        <a:spcAft>
                          <a:spcPts val="0"/>
                        </a:spcAft>
                      </a:pPr>
                      <a:r>
                        <a:rPr lang="en-US" sz="900" dirty="0">
                          <a:effectLst/>
                        </a:rPr>
                        <a:t>11</a:t>
                      </a:r>
                      <a:endParaRPr lang="en-US" sz="900" dirty="0">
                        <a:effectLst/>
                        <a:latin typeface="Cambria"/>
                        <a:ea typeface="MS Mincho"/>
                        <a:cs typeface="Times New Roman"/>
                      </a:endParaRPr>
                    </a:p>
                  </a:txBody>
                  <a:tcPr marL="51435" marR="51435" marT="0" marB="0">
                    <a:solidFill>
                      <a:srgbClr val="FFECAF"/>
                    </a:solidFill>
                  </a:tcPr>
                </a:tc>
                <a:tc>
                  <a:txBody>
                    <a:bodyPr/>
                    <a:lstStyle/>
                    <a:p>
                      <a:pPr marL="0" marR="0">
                        <a:spcBef>
                          <a:spcPts val="0"/>
                        </a:spcBef>
                        <a:spcAft>
                          <a:spcPts val="0"/>
                        </a:spcAft>
                      </a:pPr>
                      <a:r>
                        <a:rPr lang="en-US" sz="900" dirty="0">
                          <a:effectLst/>
                        </a:rPr>
                        <a:t>2</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4b</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3</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1</a:t>
                      </a:r>
                      <a:endParaRPr lang="en-US" sz="900" dirty="0">
                        <a:effectLst/>
                        <a:latin typeface="Cambria"/>
                        <a:ea typeface="MS Mincho"/>
                        <a:cs typeface="Times New Roman"/>
                      </a:endParaRPr>
                    </a:p>
                  </a:txBody>
                  <a:tcPr marL="51435" marR="51435" marT="0" marB="0">
                    <a:solidFill>
                      <a:srgbClr val="FFECAF"/>
                    </a:solidFill>
                  </a:tcPr>
                </a:tc>
                <a:tc>
                  <a:txBody>
                    <a:bodyPr/>
                    <a:lstStyle/>
                    <a:p>
                      <a:pPr marL="0" marR="0">
                        <a:spcBef>
                          <a:spcPts val="0"/>
                        </a:spcBef>
                        <a:spcAft>
                          <a:spcPts val="0"/>
                        </a:spcAft>
                      </a:pPr>
                      <a:r>
                        <a:rPr lang="en-US" sz="900" dirty="0">
                          <a:effectLst/>
                        </a:rPr>
                        <a:t>1</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5a</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solidFill>
                      <a:srgbClr val="FFECAF"/>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r>
              <a:tr h="307181">
                <a:tc>
                  <a:txBody>
                    <a:bodyPr/>
                    <a:lstStyle/>
                    <a:p>
                      <a:pPr marL="0" marR="0">
                        <a:spcBef>
                          <a:spcPts val="0"/>
                        </a:spcBef>
                        <a:spcAft>
                          <a:spcPts val="0"/>
                        </a:spcAft>
                      </a:pPr>
                      <a:r>
                        <a:rPr lang="en-US" sz="900" dirty="0">
                          <a:effectLst/>
                        </a:rPr>
                        <a:t>5b</a:t>
                      </a:r>
                      <a:endParaRPr lang="en-US" sz="900" dirty="0">
                        <a:effectLst/>
                        <a:latin typeface="Cambria"/>
                        <a:ea typeface="MS Mincho"/>
                        <a:cs typeface="Times New Roman"/>
                      </a:endParaRPr>
                    </a:p>
                  </a:txBody>
                  <a:tcPr marL="51435" marR="51435" marT="0" marB="0">
                    <a:solidFill>
                      <a:schemeClr val="accent1"/>
                    </a:solidFill>
                  </a:tcPr>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US" sz="900" dirty="0">
                          <a:effectLst/>
                        </a:rPr>
                        <a:t>0</a:t>
                      </a:r>
                      <a:endParaRPr lang="en-US" sz="900" dirty="0">
                        <a:effectLst/>
                        <a:latin typeface="Cambria"/>
                        <a:ea typeface="MS Mincho"/>
                        <a:cs typeface="Times New Roman"/>
                      </a:endParaRPr>
                    </a:p>
                  </a:txBody>
                  <a:tcPr marL="51435" marR="51435" marT="0" marB="0">
                    <a:solidFill>
                      <a:srgbClr val="FFECAF"/>
                    </a:solidFill>
                  </a:tcPr>
                </a:tc>
              </a:tr>
            </a:tbl>
          </a:graphicData>
        </a:graphic>
      </p:graphicFrame>
      <p:sp>
        <p:nvSpPr>
          <p:cNvPr id="6" name="Rectangle 5"/>
          <p:cNvSpPr/>
          <p:nvPr/>
        </p:nvSpPr>
        <p:spPr>
          <a:xfrm>
            <a:off x="1714500" y="3943350"/>
            <a:ext cx="5543550" cy="369332"/>
          </a:xfrm>
          <a:prstGeom prst="rect">
            <a:avLst/>
          </a:prstGeom>
        </p:spPr>
        <p:txBody>
          <a:bodyPr wrap="square">
            <a:spAutoFit/>
          </a:bodyPr>
          <a:lstStyle/>
          <a:p>
            <a:r>
              <a:rPr lang="en-US" sz="900" dirty="0"/>
              <a:t>Table 5.  Discrepancies in KOSCHI Scores among Pediatricians (Baseline, Inpatient/Daypatient, In-Person to Form Derived); n=64 </a:t>
            </a:r>
          </a:p>
        </p:txBody>
      </p:sp>
    </p:spTree>
    <p:extLst>
      <p:ext uri="{BB962C8B-B14F-4D97-AF65-F5344CB8AC3E}">
        <p14:creationId xmlns:p14="http://schemas.microsoft.com/office/powerpoint/2010/main" val="1311603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Intra-Rater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11427960"/>
              </p:ext>
            </p:extLst>
          </p:nvPr>
        </p:nvGraphicFramePr>
        <p:xfrm>
          <a:off x="1371601" y="1371601"/>
          <a:ext cx="5486400" cy="3086099"/>
        </p:xfrm>
        <a:graphic>
          <a:graphicData uri="http://schemas.openxmlformats.org/drawingml/2006/table">
            <a:tbl>
              <a:tblPr firstRow="1" firstCol="1" bandRow="1">
                <a:tableStyleId>{5C22544A-7EE6-4342-B048-85BDC9FD1C3A}</a:tableStyleId>
              </a:tblPr>
              <a:tblGrid>
                <a:gridCol w="1846907"/>
                <a:gridCol w="760491"/>
                <a:gridCol w="1683945"/>
                <a:gridCol w="1195057"/>
              </a:tblGrid>
              <a:tr h="544606">
                <a:tc>
                  <a:txBody>
                    <a:bodyPr/>
                    <a:lstStyle/>
                    <a:p>
                      <a:pPr marL="0" marR="0">
                        <a:spcBef>
                          <a:spcPts val="0"/>
                        </a:spcBef>
                        <a:spcAft>
                          <a:spcPts val="0"/>
                        </a:spcAft>
                      </a:pPr>
                      <a:r>
                        <a:rPr lang="en-CA" sz="1200" dirty="0">
                          <a:effectLst/>
                        </a:rPr>
                        <a:t> </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n</a:t>
                      </a:r>
                      <a:r>
                        <a:rPr lang="en-CA" sz="800" dirty="0">
                          <a:effectLst/>
                        </a:rPr>
                        <a:t> </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Weighted Kappa (95% CI)</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Spearman</a:t>
                      </a:r>
                      <a:endParaRPr lang="en-US" sz="1200" dirty="0">
                        <a:effectLst/>
                        <a:latin typeface="Cambria"/>
                        <a:ea typeface="MS Mincho"/>
                        <a:cs typeface="Times New Roman"/>
                      </a:endParaRPr>
                    </a:p>
                  </a:txBody>
                  <a:tcPr marL="51435" marR="51435" marT="0" marB="0"/>
                </a:tc>
              </a:tr>
              <a:tr h="544606">
                <a:tc>
                  <a:txBody>
                    <a:bodyPr/>
                    <a:lstStyle/>
                    <a:p>
                      <a:pPr marL="0" marR="0">
                        <a:spcBef>
                          <a:spcPts val="0"/>
                        </a:spcBef>
                        <a:spcAft>
                          <a:spcPts val="0"/>
                        </a:spcAft>
                      </a:pPr>
                      <a:r>
                        <a:rPr lang="en-CA" sz="1200" dirty="0">
                          <a:effectLst/>
                        </a:rPr>
                        <a:t>Physiatrist 1</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16</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0.92  (0.78-1.06)</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1.00</a:t>
                      </a:r>
                      <a:endParaRPr lang="en-US" sz="1200" dirty="0">
                        <a:effectLst/>
                        <a:latin typeface="Cambria"/>
                        <a:ea typeface="MS Mincho"/>
                        <a:cs typeface="Times New Roman"/>
                      </a:endParaRPr>
                    </a:p>
                  </a:txBody>
                  <a:tcPr marL="51435" marR="51435" marT="0" marB="0"/>
                </a:tc>
              </a:tr>
              <a:tr h="544606">
                <a:tc>
                  <a:txBody>
                    <a:bodyPr/>
                    <a:lstStyle/>
                    <a:p>
                      <a:pPr marL="0" marR="0">
                        <a:spcBef>
                          <a:spcPts val="0"/>
                        </a:spcBef>
                        <a:spcAft>
                          <a:spcPts val="0"/>
                        </a:spcAft>
                      </a:pPr>
                      <a:r>
                        <a:rPr lang="en-CA" sz="1200" dirty="0">
                          <a:effectLst/>
                        </a:rPr>
                        <a:t>Physiatrist 2</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16</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0.81 (0.62-1.01)</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0.90</a:t>
                      </a:r>
                      <a:endParaRPr lang="en-US" sz="1200" dirty="0">
                        <a:effectLst/>
                        <a:latin typeface="Cambria"/>
                        <a:ea typeface="MS Mincho"/>
                        <a:cs typeface="Times New Roman"/>
                      </a:endParaRPr>
                    </a:p>
                  </a:txBody>
                  <a:tcPr marL="51435" marR="51435" marT="0" marB="0"/>
                </a:tc>
              </a:tr>
              <a:tr h="363071">
                <a:tc>
                  <a:txBody>
                    <a:bodyPr/>
                    <a:lstStyle/>
                    <a:p>
                      <a:pPr marL="0" marR="0">
                        <a:spcBef>
                          <a:spcPts val="0"/>
                        </a:spcBef>
                        <a:spcAft>
                          <a:spcPts val="0"/>
                        </a:spcAft>
                      </a:pPr>
                      <a:r>
                        <a:rPr lang="en-CA" sz="1200" dirty="0">
                          <a:effectLst/>
                        </a:rPr>
                        <a:t>Pediatrician 1</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13</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0.89 (0.7-1.08)</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0.98</a:t>
                      </a:r>
                      <a:endParaRPr lang="en-US" sz="1200" dirty="0">
                        <a:effectLst/>
                        <a:latin typeface="Cambria"/>
                        <a:ea typeface="MS Mincho"/>
                        <a:cs typeface="Times New Roman"/>
                      </a:endParaRPr>
                    </a:p>
                  </a:txBody>
                  <a:tcPr marL="51435" marR="51435" marT="0" marB="0"/>
                </a:tc>
              </a:tr>
              <a:tr h="544606">
                <a:tc>
                  <a:txBody>
                    <a:bodyPr/>
                    <a:lstStyle/>
                    <a:p>
                      <a:pPr marL="0" marR="0">
                        <a:spcBef>
                          <a:spcPts val="0"/>
                        </a:spcBef>
                        <a:spcAft>
                          <a:spcPts val="0"/>
                        </a:spcAft>
                      </a:pPr>
                      <a:r>
                        <a:rPr lang="en-CA" sz="1200" dirty="0">
                          <a:effectLst/>
                        </a:rPr>
                        <a:t>Pediatrician 2</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12</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0.89 (0.67-1.11)</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0.92</a:t>
                      </a:r>
                      <a:endParaRPr lang="en-US" sz="1200" dirty="0">
                        <a:effectLst/>
                        <a:latin typeface="Cambria"/>
                        <a:ea typeface="MS Mincho"/>
                        <a:cs typeface="Times New Roman"/>
                      </a:endParaRPr>
                    </a:p>
                  </a:txBody>
                  <a:tcPr marL="51435" marR="51435" marT="0" marB="0"/>
                </a:tc>
              </a:tr>
              <a:tr h="544606">
                <a:tc>
                  <a:txBody>
                    <a:bodyPr/>
                    <a:lstStyle/>
                    <a:p>
                      <a:pPr marL="0" marR="0">
                        <a:spcBef>
                          <a:spcPts val="0"/>
                        </a:spcBef>
                        <a:spcAft>
                          <a:spcPts val="0"/>
                        </a:spcAft>
                      </a:pPr>
                      <a:r>
                        <a:rPr lang="en-CA" sz="1200" dirty="0">
                          <a:effectLst/>
                        </a:rPr>
                        <a:t>Pediatrician 3</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12</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0.69 (0.38-1.00)</a:t>
                      </a:r>
                      <a:endParaRPr lang="en-US" sz="1200" dirty="0">
                        <a:effectLst/>
                        <a:latin typeface="Cambria"/>
                        <a:ea typeface="MS Mincho"/>
                        <a:cs typeface="Times New Roman"/>
                      </a:endParaRPr>
                    </a:p>
                  </a:txBody>
                  <a:tcPr marL="51435" marR="51435" marT="0" marB="0"/>
                </a:tc>
                <a:tc>
                  <a:txBody>
                    <a:bodyPr/>
                    <a:lstStyle/>
                    <a:p>
                      <a:pPr marL="0" marR="0">
                        <a:spcBef>
                          <a:spcPts val="0"/>
                        </a:spcBef>
                        <a:spcAft>
                          <a:spcPts val="0"/>
                        </a:spcAft>
                      </a:pPr>
                      <a:r>
                        <a:rPr lang="en-CA" sz="1200" dirty="0">
                          <a:effectLst/>
                        </a:rPr>
                        <a:t>0.83</a:t>
                      </a:r>
                      <a:endParaRPr lang="en-US" sz="1200" dirty="0">
                        <a:effectLst/>
                        <a:latin typeface="Cambria"/>
                        <a:ea typeface="MS Mincho"/>
                        <a:cs typeface="Times New Roman"/>
                      </a:endParaRPr>
                    </a:p>
                  </a:txBody>
                  <a:tcPr marL="51435" marR="51435" marT="0" marB="0"/>
                </a:tc>
              </a:tr>
            </a:tbl>
          </a:graphicData>
        </a:graphic>
      </p:graphicFrame>
      <p:sp>
        <p:nvSpPr>
          <p:cNvPr id="8" name="TextBox 7"/>
          <p:cNvSpPr txBox="1"/>
          <p:nvPr/>
        </p:nvSpPr>
        <p:spPr>
          <a:xfrm>
            <a:off x="6915150" y="1428750"/>
            <a:ext cx="914400" cy="1223412"/>
          </a:xfrm>
          <a:prstGeom prst="rect">
            <a:avLst/>
          </a:prstGeom>
          <a:noFill/>
        </p:spPr>
        <p:txBody>
          <a:bodyPr wrap="square" rtlCol="0">
            <a:spAutoFit/>
          </a:bodyPr>
          <a:lstStyle/>
          <a:p>
            <a:r>
              <a:rPr lang="en-CA" sz="1050" dirty="0"/>
              <a:t>Table 6. Intra-Rater Reliability for Outpatient Data </a:t>
            </a:r>
            <a:endParaRPr lang="en-US" sz="1050" dirty="0"/>
          </a:p>
        </p:txBody>
      </p:sp>
    </p:spTree>
    <p:extLst>
      <p:ext uri="{BB962C8B-B14F-4D97-AF65-F5344CB8AC3E}">
        <p14:creationId xmlns:p14="http://schemas.microsoft.com/office/powerpoint/2010/main" val="2335722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Comparison of KOSCHI to Other Measures of Overall Health Status </a:t>
            </a:r>
            <a:endParaRPr lang="en-US" dirty="0"/>
          </a:p>
        </p:txBody>
      </p:sp>
      <p:sp>
        <p:nvSpPr>
          <p:cNvPr id="5" name="TextBox 4"/>
          <p:cNvSpPr txBox="1"/>
          <p:nvPr/>
        </p:nvSpPr>
        <p:spPr>
          <a:xfrm>
            <a:off x="6115051" y="1428750"/>
            <a:ext cx="1728107" cy="1754326"/>
          </a:xfrm>
          <a:prstGeom prst="rect">
            <a:avLst/>
          </a:prstGeom>
          <a:noFill/>
        </p:spPr>
        <p:txBody>
          <a:bodyPr wrap="square" rtlCol="0">
            <a:spAutoFit/>
          </a:bodyPr>
          <a:lstStyle/>
          <a:p>
            <a:r>
              <a:rPr lang="en-US" sz="1350" b="1" u="sng" dirty="0"/>
              <a:t>Spearman Correlation: </a:t>
            </a:r>
          </a:p>
          <a:p>
            <a:endParaRPr lang="en-US" sz="1350" b="1" u="sng" dirty="0"/>
          </a:p>
          <a:p>
            <a:r>
              <a:rPr lang="en-US" sz="1350" dirty="0"/>
              <a:t>KOSCHI- PedsQL: </a:t>
            </a:r>
          </a:p>
          <a:p>
            <a:pPr algn="r"/>
            <a:r>
              <a:rPr lang="en-US" sz="1350" dirty="0"/>
              <a:t>0.68</a:t>
            </a:r>
          </a:p>
          <a:p>
            <a:endParaRPr lang="en-US" sz="1350" dirty="0"/>
          </a:p>
          <a:p>
            <a:r>
              <a:rPr lang="en-US" sz="1350" dirty="0"/>
              <a:t>KOSCHI-MPAI: </a:t>
            </a:r>
          </a:p>
          <a:p>
            <a:pPr algn="r"/>
            <a:r>
              <a:rPr lang="en-US" sz="1350" dirty="0"/>
              <a:t>-0.87</a:t>
            </a:r>
          </a:p>
        </p:txBody>
      </p:sp>
      <p:sp>
        <p:nvSpPr>
          <p:cNvPr id="7" name="TextBox 6"/>
          <p:cNvSpPr txBox="1"/>
          <p:nvPr/>
        </p:nvSpPr>
        <p:spPr>
          <a:xfrm>
            <a:off x="1485900" y="4332386"/>
            <a:ext cx="4171950" cy="230832"/>
          </a:xfrm>
          <a:prstGeom prst="rect">
            <a:avLst/>
          </a:prstGeom>
          <a:noFill/>
        </p:spPr>
        <p:txBody>
          <a:bodyPr wrap="square" rtlCol="0">
            <a:spAutoFit/>
          </a:bodyPr>
          <a:lstStyle/>
          <a:p>
            <a:r>
              <a:rPr lang="en-US" sz="900" dirty="0"/>
              <a:t>Figure 3. Convergent Validity of KOSCHI </a:t>
            </a:r>
          </a:p>
        </p:txBody>
      </p:sp>
      <p:graphicFrame>
        <p:nvGraphicFramePr>
          <p:cNvPr id="8" name="Chart 7"/>
          <p:cNvGraphicFramePr/>
          <p:nvPr>
            <p:extLst>
              <p:ext uri="{D42A27DB-BD31-4B8C-83A1-F6EECF244321}">
                <p14:modId xmlns:p14="http://schemas.microsoft.com/office/powerpoint/2010/main" val="2040831324"/>
              </p:ext>
            </p:extLst>
          </p:nvPr>
        </p:nvGraphicFramePr>
        <p:xfrm>
          <a:off x="1385887" y="1257300"/>
          <a:ext cx="4614863" cy="3075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093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Change in KOSCHI Scores- Baseline to Follow-Up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6949365"/>
              </p:ext>
            </p:extLst>
          </p:nvPr>
        </p:nvGraphicFramePr>
        <p:xfrm>
          <a:off x="1781951" y="1974458"/>
          <a:ext cx="5933297" cy="2225040"/>
        </p:xfrm>
        <a:graphic>
          <a:graphicData uri="http://schemas.openxmlformats.org/drawingml/2006/table">
            <a:tbl>
              <a:tblPr firstRow="1" bandRow="1">
                <a:tableStyleId>{F5AB1C69-6EDB-4FF4-983F-18BD219EF322}</a:tableStyleId>
              </a:tblPr>
              <a:tblGrid>
                <a:gridCol w="659255"/>
                <a:gridCol w="659255"/>
                <a:gridCol w="659255"/>
                <a:gridCol w="659255"/>
                <a:gridCol w="659255"/>
                <a:gridCol w="659255"/>
                <a:gridCol w="659255"/>
                <a:gridCol w="575563"/>
                <a:gridCol w="742948"/>
              </a:tblGrid>
              <a:tr h="278130">
                <a:tc>
                  <a:txBody>
                    <a:bodyPr/>
                    <a:lstStyle/>
                    <a:p>
                      <a:endParaRPr lang="en-US" sz="1000"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2</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3a</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3b</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4a</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4b</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5a</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5b</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000" dirty="0" smtClean="0">
                          <a:solidFill>
                            <a:schemeClr val="tx1"/>
                          </a:solidFill>
                        </a:rPr>
                        <a:t>Totals</a:t>
                      </a:r>
                      <a:endParaRPr lang="en-US" sz="10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r>
              <a:tr h="278130">
                <a:tc>
                  <a:txBody>
                    <a:bodyPr/>
                    <a:lstStyle/>
                    <a:p>
                      <a:r>
                        <a:rPr lang="en-US" sz="1000" b="1" dirty="0" smtClean="0">
                          <a:solidFill>
                            <a:schemeClr val="tx1"/>
                          </a:solidFill>
                        </a:rPr>
                        <a:t>2</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T w="12700" cap="flat" cmpd="sng" algn="ctr">
                      <a:solidFill>
                        <a:schemeClr val="tx1"/>
                      </a:solidFill>
                      <a:prstDash val="solid"/>
                      <a:round/>
                      <a:headEnd type="none" w="med" len="med"/>
                      <a:tailEnd type="none" w="med" len="med"/>
                    </a:lnT>
                  </a:tcPr>
                </a:tc>
              </a:tr>
              <a:tr h="278130">
                <a:tc>
                  <a:txBody>
                    <a:bodyPr/>
                    <a:lstStyle/>
                    <a:p>
                      <a:r>
                        <a:rPr lang="en-US" sz="1000" b="1" dirty="0" smtClean="0">
                          <a:solidFill>
                            <a:schemeClr val="tx1"/>
                          </a:solidFill>
                        </a:rPr>
                        <a:t>3a</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rgbClr val="FF0000"/>
                          </a:solidFill>
                        </a:rPr>
                        <a:t>2</a:t>
                      </a:r>
                      <a:endParaRPr lang="en-US" sz="1000" dirty="0">
                        <a:solidFill>
                          <a:srgbClr val="FF0000"/>
                        </a:solidFill>
                      </a:endParaRPr>
                    </a:p>
                  </a:txBody>
                  <a:tcPr marL="68580" marR="68580" marT="34290" marB="34290"/>
                </a:tc>
                <a:tc>
                  <a:txBody>
                    <a:bodyPr/>
                    <a:lstStyle/>
                    <a:p>
                      <a:r>
                        <a:rPr lang="en-US" sz="1000" dirty="0" smtClean="0">
                          <a:solidFill>
                            <a:srgbClr val="FF0000"/>
                          </a:solidFill>
                        </a:rPr>
                        <a:t>6</a:t>
                      </a:r>
                      <a:endParaRPr lang="en-US" sz="1000" dirty="0">
                        <a:solidFill>
                          <a:srgbClr val="FF0000"/>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10</a:t>
                      </a:r>
                      <a:endParaRPr lang="en-US" sz="1000" dirty="0">
                        <a:solidFill>
                          <a:schemeClr val="tx1"/>
                        </a:solidFill>
                      </a:endParaRPr>
                    </a:p>
                  </a:txBody>
                  <a:tcPr marL="68580" marR="68580" marT="34290" marB="34290"/>
                </a:tc>
              </a:tr>
              <a:tr h="278130">
                <a:tc>
                  <a:txBody>
                    <a:bodyPr/>
                    <a:lstStyle/>
                    <a:p>
                      <a:r>
                        <a:rPr lang="en-US" sz="1000" b="1" dirty="0" smtClean="0">
                          <a:solidFill>
                            <a:schemeClr val="tx1"/>
                          </a:solidFill>
                        </a:rPr>
                        <a:t>3b</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rgbClr val="FF0000"/>
                          </a:solidFill>
                        </a:rPr>
                        <a:t>3</a:t>
                      </a:r>
                      <a:endParaRPr lang="en-US" sz="1000" dirty="0">
                        <a:solidFill>
                          <a:srgbClr val="FF0000"/>
                        </a:solidFill>
                      </a:endParaRPr>
                    </a:p>
                  </a:txBody>
                  <a:tcPr marL="68580" marR="68580" marT="34290" marB="34290"/>
                </a:tc>
                <a:tc>
                  <a:txBody>
                    <a:bodyPr/>
                    <a:lstStyle/>
                    <a:p>
                      <a:r>
                        <a:rPr lang="en-US" sz="1000" dirty="0" smtClean="0">
                          <a:solidFill>
                            <a:srgbClr val="FF0000"/>
                          </a:solidFill>
                        </a:rPr>
                        <a:t>2</a:t>
                      </a:r>
                      <a:endParaRPr lang="en-US" sz="1000" dirty="0">
                        <a:solidFill>
                          <a:srgbClr val="FF0000"/>
                        </a:solidFill>
                      </a:endParaRPr>
                    </a:p>
                  </a:txBody>
                  <a:tcPr marL="68580" marR="68580" marT="34290" marB="34290"/>
                </a:tc>
                <a:tc>
                  <a:txBody>
                    <a:bodyPr/>
                    <a:lstStyle/>
                    <a:p>
                      <a:r>
                        <a:rPr lang="en-US" sz="1000" dirty="0" smtClean="0">
                          <a:solidFill>
                            <a:srgbClr val="FF0000"/>
                          </a:solidFill>
                        </a:rPr>
                        <a:t>3</a:t>
                      </a:r>
                      <a:endParaRPr lang="en-US" sz="1000" dirty="0">
                        <a:solidFill>
                          <a:srgbClr val="FF0000"/>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9</a:t>
                      </a:r>
                      <a:endParaRPr lang="en-US" sz="1000" dirty="0">
                        <a:solidFill>
                          <a:schemeClr val="tx1"/>
                        </a:solidFill>
                      </a:endParaRPr>
                    </a:p>
                  </a:txBody>
                  <a:tcPr marL="68580" marR="68580" marT="34290" marB="34290"/>
                </a:tc>
              </a:tr>
              <a:tr h="278130">
                <a:tc>
                  <a:txBody>
                    <a:bodyPr/>
                    <a:lstStyle/>
                    <a:p>
                      <a:r>
                        <a:rPr lang="en-US" sz="1000" b="1" dirty="0" smtClean="0">
                          <a:solidFill>
                            <a:schemeClr val="tx1"/>
                          </a:solidFill>
                        </a:rPr>
                        <a:t>4a</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rgbClr val="FF0000"/>
                          </a:solidFill>
                        </a:rPr>
                        <a:t>3</a:t>
                      </a:r>
                      <a:endParaRPr lang="en-US" sz="1000" dirty="0">
                        <a:solidFill>
                          <a:srgbClr val="FF0000"/>
                        </a:solidFill>
                      </a:endParaRPr>
                    </a:p>
                  </a:txBody>
                  <a:tcPr marL="68580" marR="68580" marT="34290" marB="34290"/>
                </a:tc>
                <a:tc>
                  <a:txBody>
                    <a:bodyPr/>
                    <a:lstStyle/>
                    <a:p>
                      <a:r>
                        <a:rPr lang="en-US" sz="1000" dirty="0" smtClean="0">
                          <a:solidFill>
                            <a:srgbClr val="FF0000"/>
                          </a:solidFill>
                        </a:rPr>
                        <a:t>6</a:t>
                      </a:r>
                      <a:endParaRPr lang="en-US" sz="1000" dirty="0">
                        <a:solidFill>
                          <a:srgbClr val="FF0000"/>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10</a:t>
                      </a:r>
                      <a:endParaRPr lang="en-US" sz="1000" dirty="0">
                        <a:solidFill>
                          <a:schemeClr val="tx1"/>
                        </a:solidFill>
                      </a:endParaRPr>
                    </a:p>
                  </a:txBody>
                  <a:tcPr marL="68580" marR="68580" marT="34290" marB="34290"/>
                </a:tc>
              </a:tr>
              <a:tr h="278130">
                <a:tc>
                  <a:txBody>
                    <a:bodyPr/>
                    <a:lstStyle/>
                    <a:p>
                      <a:r>
                        <a:rPr lang="en-US" sz="1000" b="1" dirty="0" smtClean="0">
                          <a:solidFill>
                            <a:schemeClr val="tx1"/>
                          </a:solidFill>
                        </a:rPr>
                        <a:t>4b</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rgbClr val="FF0000"/>
                          </a:solidFill>
                        </a:rPr>
                        <a:t>14</a:t>
                      </a:r>
                      <a:endParaRPr lang="en-US" sz="1000" dirty="0">
                        <a:solidFill>
                          <a:srgbClr val="FF0000"/>
                        </a:solidFill>
                      </a:endParaRPr>
                    </a:p>
                  </a:txBody>
                  <a:tcPr marL="68580" marR="68580" marT="34290" marB="34290"/>
                </a:tc>
                <a:tc>
                  <a:txBody>
                    <a:bodyPr/>
                    <a:lstStyle/>
                    <a:p>
                      <a:r>
                        <a:rPr lang="en-US" sz="1000" dirty="0" smtClean="0">
                          <a:solidFill>
                            <a:srgbClr val="FF0000"/>
                          </a:solidFill>
                        </a:rPr>
                        <a:t>5</a:t>
                      </a:r>
                      <a:endParaRPr lang="en-US" sz="1000" dirty="0">
                        <a:solidFill>
                          <a:srgbClr val="FF0000"/>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20</a:t>
                      </a:r>
                      <a:endParaRPr lang="en-US" sz="1000" dirty="0">
                        <a:solidFill>
                          <a:schemeClr val="tx1"/>
                        </a:solidFill>
                      </a:endParaRPr>
                    </a:p>
                  </a:txBody>
                  <a:tcPr marL="68580" marR="68580" marT="34290" marB="34290"/>
                </a:tc>
              </a:tr>
              <a:tr h="278130">
                <a:tc>
                  <a:txBody>
                    <a:bodyPr/>
                    <a:lstStyle/>
                    <a:p>
                      <a:r>
                        <a:rPr lang="en-US" sz="1000" b="1" dirty="0" smtClean="0">
                          <a:solidFill>
                            <a:schemeClr val="tx1"/>
                          </a:solidFill>
                        </a:rPr>
                        <a:t>5a</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r>
              <a:tr h="278130">
                <a:tc>
                  <a:txBody>
                    <a:bodyPr/>
                    <a:lstStyle/>
                    <a:p>
                      <a:r>
                        <a:rPr lang="en-US" sz="1000" b="1" dirty="0" smtClean="0">
                          <a:solidFill>
                            <a:schemeClr val="tx1"/>
                          </a:solidFill>
                        </a:rPr>
                        <a:t>5b</a:t>
                      </a:r>
                      <a:endParaRPr lang="en-US" sz="1000" b="1"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chemeClr val="tx1"/>
                          </a:solidFill>
                        </a:rPr>
                        <a:t>0</a:t>
                      </a:r>
                      <a:endParaRPr lang="en-US" sz="1000" dirty="0">
                        <a:solidFill>
                          <a:schemeClr val="tx1"/>
                        </a:solidFill>
                      </a:endParaRPr>
                    </a:p>
                  </a:txBody>
                  <a:tcPr marL="68580" marR="68580" marT="34290" marB="34290"/>
                </a:tc>
                <a:tc>
                  <a:txBody>
                    <a:bodyPr/>
                    <a:lstStyle/>
                    <a:p>
                      <a:r>
                        <a:rPr lang="en-US" sz="1000" dirty="0" smtClean="0">
                          <a:solidFill>
                            <a:srgbClr val="FF0000"/>
                          </a:solidFill>
                        </a:rPr>
                        <a:t>1</a:t>
                      </a:r>
                      <a:endParaRPr lang="en-US" sz="1000" dirty="0">
                        <a:solidFill>
                          <a:srgbClr val="FF0000"/>
                        </a:solidFill>
                      </a:endParaRPr>
                    </a:p>
                  </a:txBody>
                  <a:tcPr marL="68580" marR="68580" marT="34290" marB="34290"/>
                </a:tc>
                <a:tc>
                  <a:txBody>
                    <a:bodyPr/>
                    <a:lstStyle/>
                    <a:p>
                      <a:r>
                        <a:rPr lang="en-US" sz="1000" dirty="0" smtClean="0">
                          <a:solidFill>
                            <a:schemeClr val="tx1"/>
                          </a:solidFill>
                        </a:rPr>
                        <a:t>1</a:t>
                      </a:r>
                      <a:endParaRPr lang="en-US" sz="1000" dirty="0">
                        <a:solidFill>
                          <a:schemeClr val="tx1"/>
                        </a:solidFill>
                      </a:endParaRPr>
                    </a:p>
                  </a:txBody>
                  <a:tcPr marL="68580" marR="68580" marT="34290" marB="34290"/>
                </a:tc>
              </a:tr>
            </a:tbl>
          </a:graphicData>
        </a:graphic>
      </p:graphicFrame>
      <p:sp>
        <p:nvSpPr>
          <p:cNvPr id="5" name="TextBox 4"/>
          <p:cNvSpPr txBox="1"/>
          <p:nvPr/>
        </p:nvSpPr>
        <p:spPr>
          <a:xfrm>
            <a:off x="3377147" y="1762313"/>
            <a:ext cx="3086100" cy="300082"/>
          </a:xfrm>
          <a:prstGeom prst="rect">
            <a:avLst/>
          </a:prstGeom>
          <a:noFill/>
        </p:spPr>
        <p:txBody>
          <a:bodyPr wrap="square" rtlCol="0">
            <a:spAutoFit/>
          </a:bodyPr>
          <a:lstStyle/>
          <a:p>
            <a:r>
              <a:rPr lang="en-US" sz="1350" dirty="0"/>
              <a:t>Follow-Up KOSCHI Scores</a:t>
            </a:r>
          </a:p>
        </p:txBody>
      </p:sp>
      <p:sp>
        <p:nvSpPr>
          <p:cNvPr id="6" name="TextBox 5"/>
          <p:cNvSpPr txBox="1"/>
          <p:nvPr/>
        </p:nvSpPr>
        <p:spPr>
          <a:xfrm rot="16200000">
            <a:off x="412150" y="2966037"/>
            <a:ext cx="2424500" cy="300082"/>
          </a:xfrm>
          <a:prstGeom prst="rect">
            <a:avLst/>
          </a:prstGeom>
          <a:noFill/>
        </p:spPr>
        <p:txBody>
          <a:bodyPr wrap="square" rtlCol="0">
            <a:spAutoFit/>
          </a:bodyPr>
          <a:lstStyle/>
          <a:p>
            <a:r>
              <a:rPr lang="en-US" sz="1350" dirty="0"/>
              <a:t>Baseline KOSCHI Scores</a:t>
            </a:r>
          </a:p>
        </p:txBody>
      </p:sp>
      <p:sp>
        <p:nvSpPr>
          <p:cNvPr id="7" name="TextBox 6"/>
          <p:cNvSpPr txBox="1"/>
          <p:nvPr/>
        </p:nvSpPr>
        <p:spPr>
          <a:xfrm>
            <a:off x="1624401" y="4343400"/>
            <a:ext cx="3461950" cy="230832"/>
          </a:xfrm>
          <a:prstGeom prst="rect">
            <a:avLst/>
          </a:prstGeom>
          <a:noFill/>
        </p:spPr>
        <p:txBody>
          <a:bodyPr wrap="square" rtlCol="0">
            <a:spAutoFit/>
          </a:bodyPr>
          <a:lstStyle/>
          <a:p>
            <a:r>
              <a:rPr lang="en-US" sz="900" dirty="0"/>
              <a:t>Figure 4. Change in KOSCHI scores over time (N=50)</a:t>
            </a:r>
          </a:p>
        </p:txBody>
      </p:sp>
      <p:cxnSp>
        <p:nvCxnSpPr>
          <p:cNvPr id="9" name="Straight Arrow Connector 8"/>
          <p:cNvCxnSpPr/>
          <p:nvPr/>
        </p:nvCxnSpPr>
        <p:spPr bwMode="auto">
          <a:xfrm>
            <a:off x="3377147" y="267516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4737861" y="267516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4152900" y="2675165"/>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1314450" y="1301431"/>
            <a:ext cx="5029200" cy="300082"/>
          </a:xfrm>
          <a:prstGeom prst="rect">
            <a:avLst/>
          </a:prstGeom>
          <a:noFill/>
        </p:spPr>
        <p:txBody>
          <a:bodyPr wrap="square" rtlCol="0">
            <a:spAutoFit/>
          </a:bodyPr>
          <a:lstStyle/>
          <a:p>
            <a:r>
              <a:rPr lang="en-US" sz="1350" dirty="0"/>
              <a:t>Follow-Up Duration: 0.85 years (mean); 0.34 (SD)</a:t>
            </a:r>
          </a:p>
        </p:txBody>
      </p:sp>
    </p:spTree>
    <p:extLst>
      <p:ext uri="{BB962C8B-B14F-4D97-AF65-F5344CB8AC3E}">
        <p14:creationId xmlns:p14="http://schemas.microsoft.com/office/powerpoint/2010/main" val="2783458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0050"/>
            <a:ext cx="5829300" cy="857250"/>
          </a:xfrm>
        </p:spPr>
        <p:txBody>
          <a:bodyPr/>
          <a:lstStyle/>
          <a:p>
            <a:r>
              <a:rPr lang="en-US" dirty="0" smtClean="0"/>
              <a:t>Discussion</a:t>
            </a:r>
            <a:endParaRPr lang="en-US" dirty="0"/>
          </a:p>
        </p:txBody>
      </p:sp>
      <p:sp>
        <p:nvSpPr>
          <p:cNvPr id="3" name="Content Placeholder 2"/>
          <p:cNvSpPr>
            <a:spLocks noGrp="1"/>
          </p:cNvSpPr>
          <p:nvPr>
            <p:ph idx="1"/>
          </p:nvPr>
        </p:nvSpPr>
        <p:spPr>
          <a:xfrm>
            <a:off x="1543050" y="1371600"/>
            <a:ext cx="6000750" cy="3257550"/>
          </a:xfrm>
        </p:spPr>
        <p:txBody>
          <a:bodyPr/>
          <a:lstStyle/>
          <a:p>
            <a:r>
              <a:rPr lang="en-US" dirty="0" smtClean="0"/>
              <a:t>Agree with previous literature: KOSCHI is easy to score retrospectively from medical records </a:t>
            </a:r>
            <a:r>
              <a:rPr lang="en-US" sz="1050" dirty="0"/>
              <a:t>(Crouchman et al., 2001, Calvert et al., 2008, Paget et al., 2012)</a:t>
            </a:r>
          </a:p>
          <a:p>
            <a:pPr lvl="1"/>
            <a:r>
              <a:rPr lang="en-US" dirty="0" smtClean="0"/>
              <a:t>Easy to score from in-person assessment</a:t>
            </a:r>
          </a:p>
          <a:p>
            <a:r>
              <a:rPr lang="en-US" dirty="0" smtClean="0"/>
              <a:t>Addition of a KOSCHI data collection form and scoring algorithm did not improve reliability substantially </a:t>
            </a:r>
          </a:p>
          <a:p>
            <a:r>
              <a:rPr lang="en-US" dirty="0" smtClean="0"/>
              <a:t>Moderate inter-rater reliability (consistent with previous literature) </a:t>
            </a:r>
            <a:r>
              <a:rPr lang="en-US" sz="1050" dirty="0"/>
              <a:t>(Crouchman et al., 2001, Calvert et al., 2008, Paget et al., 2012)</a:t>
            </a:r>
            <a:endParaRPr lang="en-US" dirty="0" smtClean="0"/>
          </a:p>
          <a:p>
            <a:r>
              <a:rPr lang="en-US" dirty="0" smtClean="0"/>
              <a:t>Good intra-rater reliability </a:t>
            </a:r>
          </a:p>
          <a:p>
            <a:r>
              <a:rPr lang="en-US" dirty="0" smtClean="0"/>
              <a:t>Highest inter-  and intra-  rater reliability when scoring from data collection form </a:t>
            </a:r>
          </a:p>
          <a:p>
            <a:endParaRPr lang="en-US" dirty="0"/>
          </a:p>
        </p:txBody>
      </p:sp>
      <p:pic>
        <p:nvPicPr>
          <p:cNvPr id="4" name="Picture 2" descr="C:\Users\greenspoond\AppData\Local\Microsoft\Windows\Temporary Internet Files\Content.IE5\TOI07ZL2\Thought_Bubble_Comic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104382"/>
            <a:ext cx="1657350" cy="12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49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a:t>Previous literature raised concern re: need for clarification of the differences in subcategories </a:t>
            </a:r>
          </a:p>
          <a:p>
            <a:pPr lvl="1"/>
            <a:r>
              <a:rPr lang="en-US" dirty="0"/>
              <a:t>Past literature shows improved kappa with collapsing </a:t>
            </a:r>
            <a:r>
              <a:rPr lang="en-US" dirty="0" smtClean="0"/>
              <a:t>subcategories </a:t>
            </a:r>
            <a:r>
              <a:rPr lang="en-US" sz="1050" dirty="0"/>
              <a:t>(e.g., Casselden et al., 2012)</a:t>
            </a:r>
          </a:p>
          <a:p>
            <a:pPr lvl="1"/>
            <a:r>
              <a:rPr lang="en-US" dirty="0" smtClean="0"/>
              <a:t>But lose sensitivity to important clinical changes </a:t>
            </a:r>
          </a:p>
          <a:p>
            <a:pPr lvl="1"/>
            <a:r>
              <a:rPr lang="en-US" dirty="0" smtClean="0"/>
              <a:t>Do not need to collapse subcategories to get reasonable inter-rater reliability </a:t>
            </a:r>
          </a:p>
          <a:p>
            <a:pPr>
              <a:buFont typeface="Arial" panose="020B0604020202020204" pitchFamily="34" charset="0"/>
              <a:buChar char="•"/>
            </a:pPr>
            <a:r>
              <a:rPr lang="en-US" dirty="0" smtClean="0"/>
              <a:t>Good correlation with the other overall measures of outcome</a:t>
            </a:r>
          </a:p>
          <a:p>
            <a:pPr lvl="1">
              <a:buFont typeface="Arial" panose="020B0604020202020204" pitchFamily="34" charset="0"/>
              <a:buChar char="•"/>
            </a:pPr>
            <a:r>
              <a:rPr lang="en-US" dirty="0" smtClean="0"/>
              <a:t>Correlation with the family’s perceived quality of life (PedsQL) is not as strong as with the physician’s scoring of the functional outcome measure (MPAI)</a:t>
            </a:r>
            <a:endParaRPr lang="en-US" dirty="0"/>
          </a:p>
        </p:txBody>
      </p:sp>
      <p:pic>
        <p:nvPicPr>
          <p:cNvPr id="5122" name="Picture 2" descr="C:\Users\greenspoond\AppData\Local\Microsoft\Windows\Temporary Internet Files\Content.IE5\TOI07ZL2\Thought_Bubble_Comic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207" y="24494"/>
            <a:ext cx="1657350" cy="12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8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Next Steps</a:t>
            </a:r>
            <a:endParaRPr lang="en-US" dirty="0"/>
          </a:p>
        </p:txBody>
      </p:sp>
      <p:sp>
        <p:nvSpPr>
          <p:cNvPr id="3" name="Content Placeholder 2"/>
          <p:cNvSpPr>
            <a:spLocks noGrp="1"/>
          </p:cNvSpPr>
          <p:nvPr>
            <p:ph idx="1"/>
          </p:nvPr>
        </p:nvSpPr>
        <p:spPr>
          <a:xfrm>
            <a:off x="1428750" y="1314450"/>
            <a:ext cx="5829300" cy="3086100"/>
          </a:xfrm>
        </p:spPr>
        <p:txBody>
          <a:bodyPr/>
          <a:lstStyle/>
          <a:p>
            <a:r>
              <a:rPr lang="en-US" sz="1800" b="1" dirty="0">
                <a:latin typeface="Arial" panose="020B0604020202020204" pitchFamily="34" charset="0"/>
                <a:cs typeface="Arial" panose="020B0604020202020204" pitchFamily="34" charset="0"/>
              </a:rPr>
              <a:t>Limitations</a:t>
            </a:r>
          </a:p>
          <a:p>
            <a:pPr lvl="1"/>
            <a:r>
              <a:rPr lang="en-US" sz="1800" dirty="0">
                <a:latin typeface="Arial" panose="020B0604020202020204" pitchFamily="34" charset="0"/>
                <a:cs typeface="Arial" panose="020B0604020202020204" pitchFamily="34" charset="0"/>
              </a:rPr>
              <a:t>Number of follow-ups</a:t>
            </a:r>
          </a:p>
          <a:p>
            <a:pPr lvl="1"/>
            <a:r>
              <a:rPr lang="en-US" sz="1800" dirty="0">
                <a:latin typeface="Arial" panose="020B0604020202020204" pitchFamily="34" charset="0"/>
                <a:cs typeface="Arial" panose="020B0604020202020204" pitchFamily="34" charset="0"/>
              </a:rPr>
              <a:t>Inability to have a second in-person rating </a:t>
            </a:r>
          </a:p>
          <a:p>
            <a:r>
              <a:rPr lang="en-US" sz="1800" b="1" dirty="0">
                <a:latin typeface="Arial" panose="020B0604020202020204" pitchFamily="34" charset="0"/>
                <a:cs typeface="Arial" panose="020B0604020202020204" pitchFamily="34" charset="0"/>
              </a:rPr>
              <a:t>Next Steps</a:t>
            </a:r>
          </a:p>
          <a:p>
            <a:pPr lvl="1"/>
            <a:r>
              <a:rPr lang="en-US" sz="1800" dirty="0">
                <a:latin typeface="Arial" panose="020B0604020202020204" pitchFamily="34" charset="0"/>
                <a:cs typeface="Arial" panose="020B0604020202020204" pitchFamily="34" charset="0"/>
              </a:rPr>
              <a:t>Consider amending the scale</a:t>
            </a:r>
          </a:p>
          <a:p>
            <a:pPr lvl="2"/>
            <a:r>
              <a:rPr lang="en-US" sz="1800" i="0" dirty="0">
                <a:latin typeface="Arial" panose="020B0604020202020204" pitchFamily="34" charset="0"/>
                <a:cs typeface="Arial" panose="020B0604020202020204" pitchFamily="34" charset="0"/>
              </a:rPr>
              <a:t>Greater clarification of the subcategory differences </a:t>
            </a:r>
          </a:p>
          <a:p>
            <a:pPr lvl="2"/>
            <a:r>
              <a:rPr lang="en-US" sz="1800" i="0" dirty="0">
                <a:latin typeface="Arial" panose="020B0604020202020204" pitchFamily="34" charset="0"/>
                <a:cs typeface="Arial" panose="020B0604020202020204" pitchFamily="34" charset="0"/>
              </a:rPr>
              <a:t>In higher functioning levels (4b, 5a) factors outside of function influence scoring </a:t>
            </a:r>
            <a:r>
              <a:rPr lang="en-US" sz="1350" i="0" dirty="0">
                <a:latin typeface="Arial" panose="020B0604020202020204" pitchFamily="34" charset="0"/>
                <a:cs typeface="Arial" panose="020B0604020202020204" pitchFamily="34" charset="0"/>
              </a:rPr>
              <a:t>(e.g., minor headaches, abnormalities on brain scan, scarring) </a:t>
            </a:r>
          </a:p>
          <a:p>
            <a:pPr lvl="2"/>
            <a:endParaRPr lang="en-US" dirty="0" smtClean="0">
              <a:latin typeface="Arial" panose="020B0604020202020204" pitchFamily="34" charset="0"/>
              <a:cs typeface="Arial" panose="020B0604020202020204" pitchFamily="34" charset="0"/>
            </a:endParaRPr>
          </a:p>
        </p:txBody>
      </p:sp>
      <p:pic>
        <p:nvPicPr>
          <p:cNvPr id="4098" name="Picture 2" descr="C:\Users\greenspoond\AppData\Local\Microsoft\Windows\Temporary Internet Files\Content.IE5\TOI07ZL2\footprints-white-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386" y="274865"/>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3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162" y="457200"/>
            <a:ext cx="6136822" cy="514350"/>
          </a:xfrm>
        </p:spPr>
        <p:txBody>
          <a:bodyPr/>
          <a:lstStyle/>
          <a:p>
            <a:r>
              <a:rPr lang="en-US" dirty="0" smtClean="0"/>
              <a:t>Background: Reason for Outcome Measures</a:t>
            </a:r>
            <a:endParaRPr lang="en-US" dirty="0"/>
          </a:p>
        </p:txBody>
      </p:sp>
      <p:sp>
        <p:nvSpPr>
          <p:cNvPr id="3" name="Content Placeholder 2"/>
          <p:cNvSpPr>
            <a:spLocks noGrp="1"/>
          </p:cNvSpPr>
          <p:nvPr>
            <p:ph idx="1"/>
          </p:nvPr>
        </p:nvSpPr>
        <p:spPr>
          <a:xfrm>
            <a:off x="1257300" y="2457450"/>
            <a:ext cx="5829300" cy="2000250"/>
          </a:xfrm>
        </p:spPr>
        <p:txBody>
          <a:bodyPr/>
          <a:lstStyle/>
          <a:p>
            <a:pPr marL="216694" lvl="1" indent="0">
              <a:buNone/>
            </a:pPr>
            <a:r>
              <a:rPr lang="en-US" dirty="0"/>
              <a:t>Important to:</a:t>
            </a:r>
          </a:p>
          <a:p>
            <a:pPr lvl="2"/>
            <a:r>
              <a:rPr lang="en-US" i="0" dirty="0"/>
              <a:t>Evaluate effectiveness of treatment programs</a:t>
            </a:r>
          </a:p>
          <a:p>
            <a:pPr lvl="2"/>
            <a:r>
              <a:rPr lang="en-US" i="0" dirty="0"/>
              <a:t>Determine level of disability in children so appropriate resources can be available to provide support </a:t>
            </a:r>
            <a:r>
              <a:rPr lang="en-US" i="0" dirty="0" smtClean="0"/>
              <a:t> (Government and Third Party)</a:t>
            </a:r>
          </a:p>
          <a:p>
            <a:pPr marL="216694" lvl="1" indent="0">
              <a:buNone/>
            </a:pPr>
            <a:r>
              <a:rPr lang="en-US" i="0" dirty="0" smtClean="0">
                <a:solidFill>
                  <a:schemeClr val="bg2">
                    <a:lumMod val="50000"/>
                  </a:schemeClr>
                </a:solidFill>
              </a:rPr>
              <a:t>Clinicians </a:t>
            </a:r>
            <a:r>
              <a:rPr lang="en-US" i="0" dirty="0">
                <a:solidFill>
                  <a:schemeClr val="bg2">
                    <a:lumMod val="50000"/>
                  </a:schemeClr>
                </a:solidFill>
              </a:rPr>
              <a:t>need a </a:t>
            </a:r>
            <a:r>
              <a:rPr lang="en-US" i="0" dirty="0">
                <a:solidFill>
                  <a:srgbClr val="FF0000"/>
                </a:solidFill>
              </a:rPr>
              <a:t>reliable</a:t>
            </a:r>
            <a:r>
              <a:rPr lang="en-US" i="0" dirty="0">
                <a:solidFill>
                  <a:schemeClr val="bg2">
                    <a:lumMod val="50000"/>
                  </a:schemeClr>
                </a:solidFill>
              </a:rPr>
              <a:t> and </a:t>
            </a:r>
            <a:r>
              <a:rPr lang="en-US" i="0" dirty="0">
                <a:solidFill>
                  <a:srgbClr val="FF0000"/>
                </a:solidFill>
              </a:rPr>
              <a:t>valid</a:t>
            </a:r>
            <a:r>
              <a:rPr lang="en-US" i="0" dirty="0">
                <a:solidFill>
                  <a:schemeClr val="bg2">
                    <a:lumMod val="50000"/>
                  </a:schemeClr>
                </a:solidFill>
              </a:rPr>
              <a:t> method of measuring </a:t>
            </a:r>
            <a:r>
              <a:rPr lang="en-US" i="0" dirty="0">
                <a:solidFill>
                  <a:srgbClr val="FF0000"/>
                </a:solidFill>
              </a:rPr>
              <a:t>disability</a:t>
            </a:r>
            <a:r>
              <a:rPr lang="en-US" i="0" dirty="0">
                <a:solidFill>
                  <a:schemeClr val="bg2">
                    <a:lumMod val="50000"/>
                  </a:schemeClr>
                </a:solidFill>
              </a:rPr>
              <a:t> after pediatric brain injury </a:t>
            </a:r>
          </a:p>
          <a:p>
            <a:endParaRPr lang="en-US" dirty="0"/>
          </a:p>
        </p:txBody>
      </p:sp>
      <p:pic>
        <p:nvPicPr>
          <p:cNvPr id="1026" name="Picture 2" descr="C:\Users\greenspoond\AppData\Local\Microsoft\Windows\Temporary Internet Files\Content.IE5\I20ZL3IF\MC9004414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631" y="3429001"/>
            <a:ext cx="1053362" cy="10533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358162" y="1200150"/>
            <a:ext cx="6172200" cy="1771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2000">
                <a:solidFill>
                  <a:schemeClr val="tx1"/>
                </a:solidFill>
                <a:latin typeface="+mn-lt"/>
                <a:ea typeface="+mn-ea"/>
                <a:cs typeface="+mn-cs"/>
              </a:defRPr>
            </a:lvl1pPr>
            <a:lvl2pPr marL="514350" indent="-225425" algn="l" rtl="0" eaLnBrk="0" fontAlgn="base" hangingPunct="0">
              <a:spcBef>
                <a:spcPct val="40000"/>
              </a:spcBef>
              <a:spcAft>
                <a:spcPct val="0"/>
              </a:spcAft>
              <a:buChar char="–"/>
              <a:defRPr sz="2000">
                <a:solidFill>
                  <a:schemeClr val="tx1"/>
                </a:solidFill>
                <a:latin typeface="+mn-lt"/>
                <a:ea typeface="+mn-ea"/>
              </a:defRPr>
            </a:lvl2pPr>
            <a:lvl3pPr marL="852488" indent="-223838" algn="l" rtl="0" eaLnBrk="0" fontAlgn="base" hangingPunct="0">
              <a:spcBef>
                <a:spcPct val="40000"/>
              </a:spcBef>
              <a:spcAft>
                <a:spcPct val="0"/>
              </a:spcAft>
              <a:buChar char="–"/>
              <a:defRPr sz="2000" i="1">
                <a:solidFill>
                  <a:schemeClr val="tx1"/>
                </a:solidFill>
                <a:latin typeface="+mn-lt"/>
                <a:ea typeface="+mn-ea"/>
              </a:defRPr>
            </a:lvl3pPr>
            <a:lvl4pPr marL="1201738" indent="-234950" algn="l" rtl="0" eaLnBrk="0" fontAlgn="base" hangingPunct="0">
              <a:spcBef>
                <a:spcPct val="40000"/>
              </a:spcBef>
              <a:spcAft>
                <a:spcPct val="0"/>
              </a:spcAft>
              <a:buChar char="–"/>
              <a:defRPr sz="2000" i="1">
                <a:solidFill>
                  <a:schemeClr val="tx1"/>
                </a:solidFill>
                <a:latin typeface="+mn-lt"/>
                <a:ea typeface="+mn-ea"/>
              </a:defRPr>
            </a:lvl4pPr>
            <a:lvl5pPr marL="1541463" indent="-225425" algn="l" rtl="0" eaLnBrk="0" fontAlgn="base" hangingPunct="0">
              <a:spcBef>
                <a:spcPct val="40000"/>
              </a:spcBef>
              <a:spcAft>
                <a:spcPct val="0"/>
              </a:spcAft>
              <a:buChar char="–"/>
              <a:defRPr sz="2000" i="1">
                <a:solidFill>
                  <a:schemeClr val="tx1"/>
                </a:solidFill>
                <a:latin typeface="+mn-lt"/>
                <a:ea typeface="+mn-ea"/>
              </a:defRPr>
            </a:lvl5pPr>
            <a:lvl6pPr marL="1998663" indent="-225425" algn="l" rtl="0" eaLnBrk="1" fontAlgn="base" hangingPunct="1">
              <a:spcBef>
                <a:spcPct val="40000"/>
              </a:spcBef>
              <a:spcAft>
                <a:spcPct val="0"/>
              </a:spcAft>
              <a:buChar char="–"/>
              <a:defRPr sz="2000" i="1">
                <a:solidFill>
                  <a:schemeClr val="tx1"/>
                </a:solidFill>
                <a:latin typeface="+mn-lt"/>
                <a:ea typeface="+mn-ea"/>
              </a:defRPr>
            </a:lvl6pPr>
            <a:lvl7pPr marL="2455863" indent="-225425" algn="l" rtl="0" eaLnBrk="1" fontAlgn="base" hangingPunct="1">
              <a:spcBef>
                <a:spcPct val="40000"/>
              </a:spcBef>
              <a:spcAft>
                <a:spcPct val="0"/>
              </a:spcAft>
              <a:buChar char="–"/>
              <a:defRPr sz="2000" i="1">
                <a:solidFill>
                  <a:schemeClr val="tx1"/>
                </a:solidFill>
                <a:latin typeface="+mn-lt"/>
                <a:ea typeface="+mn-ea"/>
              </a:defRPr>
            </a:lvl7pPr>
            <a:lvl8pPr marL="2913063" indent="-225425" algn="l" rtl="0" eaLnBrk="1" fontAlgn="base" hangingPunct="1">
              <a:spcBef>
                <a:spcPct val="40000"/>
              </a:spcBef>
              <a:spcAft>
                <a:spcPct val="0"/>
              </a:spcAft>
              <a:buChar char="–"/>
              <a:defRPr sz="2000" i="1">
                <a:solidFill>
                  <a:schemeClr val="tx1"/>
                </a:solidFill>
                <a:latin typeface="+mn-lt"/>
                <a:ea typeface="+mn-ea"/>
              </a:defRPr>
            </a:lvl8pPr>
            <a:lvl9pPr marL="3370263" indent="-225425" algn="l" rtl="0" eaLnBrk="1" fontAlgn="base" hangingPunct="1">
              <a:spcBef>
                <a:spcPct val="40000"/>
              </a:spcBef>
              <a:spcAft>
                <a:spcPct val="0"/>
              </a:spcAft>
              <a:buChar char="–"/>
              <a:defRPr sz="2000" i="1">
                <a:solidFill>
                  <a:schemeClr val="tx1"/>
                </a:solidFill>
                <a:latin typeface="+mn-lt"/>
                <a:ea typeface="+mn-ea"/>
              </a:defRPr>
            </a:lvl9pPr>
          </a:lstStyle>
          <a:p>
            <a:r>
              <a:rPr lang="en-US" sz="1500" b="1" kern="0" dirty="0"/>
              <a:t>Traumatic Brain Injuries (TBI):</a:t>
            </a:r>
          </a:p>
          <a:p>
            <a:pPr lvl="1">
              <a:tabLst>
                <a:tab pos="771525" algn="l"/>
              </a:tabLst>
            </a:pPr>
            <a:r>
              <a:rPr lang="en-US" sz="1500" kern="0" dirty="0"/>
              <a:t>Common cause of future disability in children </a:t>
            </a:r>
            <a:r>
              <a:rPr lang="en-US" sz="600" kern="0" dirty="0"/>
              <a:t>(Sharples, 1998)</a:t>
            </a:r>
            <a:endParaRPr lang="en-US" sz="1050" kern="0" dirty="0"/>
          </a:p>
          <a:p>
            <a:pPr lvl="1"/>
            <a:r>
              <a:rPr lang="en-US" sz="1500" kern="0" dirty="0"/>
              <a:t>Risk for lifelong cognitive, behavioural and physical impairments </a:t>
            </a:r>
            <a:r>
              <a:rPr lang="en-US" sz="600" kern="0" dirty="0"/>
              <a:t>(Thomas-Stonell, Johnston, Rumney, et al., 2006)</a:t>
            </a:r>
          </a:p>
          <a:p>
            <a:pPr marL="216694" lvl="1" indent="0">
              <a:buNone/>
            </a:pPr>
            <a:endParaRPr lang="en-US" sz="1500" kern="0" dirty="0"/>
          </a:p>
          <a:p>
            <a:pPr marL="471488" lvl="2" indent="0">
              <a:buNone/>
            </a:pPr>
            <a:endParaRPr lang="en-US" sz="1500" kern="0" dirty="0"/>
          </a:p>
          <a:p>
            <a:pPr lvl="1"/>
            <a:endParaRPr lang="en-US" sz="1500" kern="0" dirty="0"/>
          </a:p>
        </p:txBody>
      </p:sp>
    </p:spTree>
    <p:extLst>
      <p:ext uri="{BB962C8B-B14F-4D97-AF65-F5344CB8AC3E}">
        <p14:creationId xmlns:p14="http://schemas.microsoft.com/office/powerpoint/2010/main" val="114488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57300" y="1257300"/>
            <a:ext cx="6572250" cy="3314700"/>
          </a:xfrm>
        </p:spPr>
        <p:txBody>
          <a:bodyPr/>
          <a:lstStyle/>
          <a:p>
            <a:pPr marL="173831" indent="-173831" eaLnBrk="1" fontAlgn="auto" hangingPunct="1">
              <a:spcBef>
                <a:spcPts val="0"/>
              </a:spcBef>
              <a:spcAft>
                <a:spcPts val="0"/>
              </a:spcAft>
              <a:buSzTx/>
              <a:buNone/>
              <a:defRPr/>
            </a:pPr>
            <a:r>
              <a:rPr lang="en-US" sz="750" dirty="0"/>
              <a:t>Sharples M. Head Injury in Children. In: Little R, Ward PM, eds. Injury in the young. Cambridge: Cambridge University Press, 1998: 263-99.</a:t>
            </a:r>
          </a:p>
          <a:p>
            <a:pPr marL="173831" indent="-173831">
              <a:buNone/>
            </a:pPr>
            <a:r>
              <a:rPr lang="en-US" sz="750" dirty="0"/>
              <a:t>Thomas- Stonell, N., Johnson, P., Rumney, P. et al. (2006). An evaluation of the responsiveness of a comprehensive set of outcome measures for children and adolescents with traumatic brain injuries. </a:t>
            </a:r>
            <a:r>
              <a:rPr lang="en-US" sz="750" i="1" dirty="0"/>
              <a:t>Journal of Pediatric Rehabilitation Medicine, </a:t>
            </a:r>
            <a:r>
              <a:rPr lang="en-US" sz="750" dirty="0"/>
              <a:t>9, 14-23. </a:t>
            </a:r>
          </a:p>
          <a:p>
            <a:pPr marL="173831" indent="-173831">
              <a:buNone/>
            </a:pPr>
            <a:r>
              <a:rPr lang="en-US" sz="750" dirty="0"/>
              <a:t>Haley S.M., Graham R.J., Dumas H.M. (2004). Outcome rating scales for pediatric head injury. </a:t>
            </a:r>
            <a:r>
              <a:rPr lang="en-US" sz="750" i="1" dirty="0"/>
              <a:t>Journal of Intensive Care Medicine</a:t>
            </a:r>
            <a:r>
              <a:rPr lang="en-US" sz="750" dirty="0"/>
              <a:t>, 19, 205-219. </a:t>
            </a:r>
          </a:p>
          <a:p>
            <a:pPr marL="173831" indent="-173831">
              <a:buNone/>
            </a:pPr>
            <a:r>
              <a:rPr lang="en-US" sz="750" dirty="0"/>
              <a:t>Crouchman M., Rossiter L., Colaco T., &amp; Forsyth, R. (2001). A practical outcome scale for paediatric head injury. </a:t>
            </a:r>
            <a:r>
              <a:rPr lang="en-US" sz="750" i="1" dirty="0"/>
              <a:t>Archives of Diseases in Childhood, 84, </a:t>
            </a:r>
            <a:r>
              <a:rPr lang="en-US" sz="750" dirty="0"/>
              <a:t>120-124.</a:t>
            </a:r>
          </a:p>
          <a:p>
            <a:pPr marL="173831" indent="-173831">
              <a:buNone/>
            </a:pPr>
            <a:r>
              <a:rPr lang="en-US" sz="750" dirty="0"/>
              <a:t>Bond, M.R. (1990). Standardized methods of assessing and predicting outcome. In Rosenthal, M., Griffith, E.R., Bond, M.R., &amp; Miller, J.D (Eds.). </a:t>
            </a:r>
            <a:r>
              <a:rPr lang="en-US" sz="750" i="1" dirty="0"/>
              <a:t>Rehabilitation of the adult and child with traumatic brain injury – Edition 2 </a:t>
            </a:r>
            <a:r>
              <a:rPr lang="en-US" sz="750" dirty="0"/>
              <a:t>(pp. 59-74). Philadelphia: F.A Davis Company.</a:t>
            </a:r>
          </a:p>
          <a:p>
            <a:pPr marL="173831" indent="-173831">
              <a:buNone/>
            </a:pPr>
            <a:r>
              <a:rPr lang="en-US" sz="750" dirty="0"/>
              <a:t>Shashikiran, S., Maduri, R., Williamson, S., Sabherwal, S.,  &amp; Margo, E. (2012).  King’s Outcome Scale for Childhood Head Injury score in severe traumatic brain injury and its relation to injury severity and medical intervention [abstract]. </a:t>
            </a:r>
            <a:r>
              <a:rPr lang="en-US" sz="750" i="1" dirty="0"/>
              <a:t>Brain Injury, 26 (4-5),</a:t>
            </a:r>
            <a:r>
              <a:rPr lang="en-US" sz="750" dirty="0"/>
              <a:t> 309-799. </a:t>
            </a:r>
          </a:p>
          <a:p>
            <a:pPr marL="173831" indent="-173831">
              <a:buNone/>
            </a:pPr>
            <a:r>
              <a:rPr lang="en-US" sz="750" dirty="0"/>
              <a:t>Paget., S.P., Beath, A.W.J, Barnes, E.H., &amp; Waugh, M.C. (2012). Use of the King’s Outcome Scale for Childhood Head Injury in the Evaluation of Outcome in Childhood Traumatic Brain Injury. </a:t>
            </a:r>
            <a:r>
              <a:rPr lang="en-US" sz="750" i="1" dirty="0"/>
              <a:t>Developmental Neurorehabilitation, 15(3), </a:t>
            </a:r>
            <a:r>
              <a:rPr lang="en-US" sz="750" dirty="0"/>
              <a:t>171-177.</a:t>
            </a:r>
            <a:r>
              <a:rPr lang="en-US" sz="750" i="1" dirty="0"/>
              <a:t> </a:t>
            </a:r>
            <a:endParaRPr lang="en-US" sz="750" dirty="0"/>
          </a:p>
          <a:p>
            <a:pPr marL="173831" indent="-173831">
              <a:buNone/>
            </a:pPr>
            <a:r>
              <a:rPr lang="en-US" sz="750" dirty="0"/>
              <a:t>Calvert, S., Miller, H.E., Curran, A., et al. (2008). The King’s Outcome Scale for Childhood Head Injury and injury severity and outcome measures in children with traumatic brain injury. </a:t>
            </a:r>
            <a:r>
              <a:rPr lang="en-US" sz="750" i="1" dirty="0"/>
              <a:t>Developmental Medicine and Child Neurology, 50, </a:t>
            </a:r>
            <a:r>
              <a:rPr lang="en-US" sz="750" dirty="0"/>
              <a:t>426-431. </a:t>
            </a:r>
          </a:p>
          <a:p>
            <a:pPr marL="173831" lvl="1" indent="-173831">
              <a:buSzPct val="75000"/>
              <a:buNone/>
            </a:pPr>
            <a:r>
              <a:rPr lang="en-US" sz="750" dirty="0">
                <a:sym typeface="Wingdings" panose="05000000000000000000" pitchFamily="2" charset="2"/>
              </a:rPr>
              <a:t>Casselden, E., Kirkham, F.J., Durnford, A.J. (2014). Inter-rater reliability of two outcome scoring tools in paediatric head injury [abstract]. </a:t>
            </a:r>
            <a:r>
              <a:rPr lang="en-US" sz="750" i="1" dirty="0">
                <a:sym typeface="Wingdings" panose="05000000000000000000" pitchFamily="2" charset="2"/>
              </a:rPr>
              <a:t>Archives of Disease in Childhood, 99 (suppl 1)</a:t>
            </a:r>
            <a:r>
              <a:rPr lang="en-US" sz="750" dirty="0">
                <a:sym typeface="Wingdings" panose="05000000000000000000" pitchFamily="2" charset="2"/>
              </a:rPr>
              <a:t>, A1-A212. </a:t>
            </a:r>
          </a:p>
          <a:p>
            <a:pPr marL="173831" lvl="1" indent="-173831">
              <a:buSzPct val="75000"/>
              <a:buNone/>
            </a:pPr>
            <a:r>
              <a:rPr lang="en-US" sz="750" dirty="0"/>
              <a:t>Oddson B, Rumney, P., Johnson, P., Thomas-Stonell, N. (2006). Clinical use of the Mayo-Portland Adaptability Inventory in rehabilitation after pediatric acquired brain injury. Developmental Medicine and Child Neurology, 48: 918-922</a:t>
            </a:r>
          </a:p>
          <a:p>
            <a:pPr marL="173831" lvl="1" indent="-173831">
              <a:buSzPct val="75000"/>
              <a:buNone/>
            </a:pPr>
            <a:r>
              <a:rPr lang="en-US" sz="750" dirty="0"/>
              <a:t>Varni JW, Seid M, Rode CA. The PedsQL: measurement model for the pediatric quality of life inventory. Med Care 1999; 37:126-39. </a:t>
            </a:r>
          </a:p>
          <a:p>
            <a:pPr marL="173831" lvl="1" indent="-173831">
              <a:buSzPct val="75000"/>
              <a:buNone/>
            </a:pPr>
            <a:endParaRPr lang="en-US" sz="675" dirty="0"/>
          </a:p>
          <a:p>
            <a:pPr marL="173831" lvl="1" indent="-173831">
              <a:buSzPct val="75000"/>
              <a:buNone/>
            </a:pPr>
            <a:endParaRPr lang="en-US" sz="675" dirty="0">
              <a:sym typeface="Wingdings" panose="05000000000000000000" pitchFamily="2" charset="2"/>
            </a:endParaRPr>
          </a:p>
          <a:p>
            <a:pPr marL="173831" indent="-173831">
              <a:buNone/>
            </a:pPr>
            <a:endParaRPr lang="en-US" sz="600" dirty="0"/>
          </a:p>
          <a:p>
            <a:pPr marL="173831" indent="-173831">
              <a:buNone/>
            </a:pPr>
            <a:endParaRPr lang="en-US" sz="600" kern="1200" dirty="0"/>
          </a:p>
          <a:p>
            <a:pPr marL="0" indent="0">
              <a:buNone/>
            </a:pPr>
            <a:endParaRPr lang="en-US" sz="600" dirty="0"/>
          </a:p>
          <a:p>
            <a:pPr marL="0" indent="0">
              <a:buNone/>
            </a:pPr>
            <a:endParaRPr lang="en-US" sz="750" dirty="0"/>
          </a:p>
        </p:txBody>
      </p:sp>
    </p:spTree>
    <p:extLst>
      <p:ext uri="{BB962C8B-B14F-4D97-AF65-F5344CB8AC3E}">
        <p14:creationId xmlns:p14="http://schemas.microsoft.com/office/powerpoint/2010/main" val="384499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TextBox 4"/>
          <p:cNvSpPr txBox="1"/>
          <p:nvPr/>
        </p:nvSpPr>
        <p:spPr>
          <a:xfrm>
            <a:off x="2557462" y="1600200"/>
            <a:ext cx="3705851" cy="300082"/>
          </a:xfrm>
          <a:prstGeom prst="rect">
            <a:avLst/>
          </a:prstGeom>
          <a:noFill/>
        </p:spPr>
        <p:txBody>
          <a:bodyPr wrap="square" rtlCol="0">
            <a:spAutoFit/>
          </a:bodyPr>
          <a:lstStyle/>
          <a:p>
            <a:r>
              <a:rPr lang="en-US" sz="1350" dirty="0"/>
              <a:t>Contact: prumney@hollandbloorview.ca</a:t>
            </a:r>
          </a:p>
        </p:txBody>
      </p:sp>
    </p:spTree>
    <p:extLst>
      <p:ext uri="{BB962C8B-B14F-4D97-AF65-F5344CB8AC3E}">
        <p14:creationId xmlns:p14="http://schemas.microsoft.com/office/powerpoint/2010/main" val="868949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Severity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8977054"/>
              </p:ext>
            </p:extLst>
          </p:nvPr>
        </p:nvGraphicFramePr>
        <p:xfrm>
          <a:off x="1257300" y="1292852"/>
          <a:ext cx="4057650" cy="3021953"/>
        </p:xfrm>
        <a:graphic>
          <a:graphicData uri="http://schemas.openxmlformats.org/drawingml/2006/table">
            <a:tbl>
              <a:tblPr firstRow="1" bandRow="1">
                <a:tableStyleId>{073A0DAA-6AF3-43AB-8588-CEC1D06C72B9}</a:tableStyleId>
              </a:tblPr>
              <a:tblGrid>
                <a:gridCol w="2415029"/>
                <a:gridCol w="1642622"/>
              </a:tblGrid>
              <a:tr h="302195">
                <a:tc>
                  <a:txBody>
                    <a:bodyPr/>
                    <a:lstStyle/>
                    <a:p>
                      <a:endParaRPr lang="en-US" sz="1100" dirty="0"/>
                    </a:p>
                  </a:txBody>
                  <a:tcPr marL="68580" marR="68580" marT="34290" marB="34290"/>
                </a:tc>
                <a:tc>
                  <a:txBody>
                    <a:bodyPr/>
                    <a:lstStyle/>
                    <a:p>
                      <a:r>
                        <a:rPr lang="en-US" sz="1100" dirty="0" smtClean="0"/>
                        <a:t>Mean</a:t>
                      </a:r>
                      <a:r>
                        <a:rPr lang="en-US" sz="1100" baseline="0" dirty="0" smtClean="0"/>
                        <a:t>; SD (N)</a:t>
                      </a:r>
                      <a:endParaRPr lang="en-US" sz="1100" dirty="0"/>
                    </a:p>
                  </a:txBody>
                  <a:tcPr marL="68580" marR="68580" marT="34290" marB="34290"/>
                </a:tc>
              </a:tr>
              <a:tr h="302195">
                <a:tc>
                  <a:txBody>
                    <a:bodyPr/>
                    <a:lstStyle/>
                    <a:p>
                      <a:r>
                        <a:rPr lang="en-US" sz="1100" dirty="0" smtClean="0"/>
                        <a:t>Age of Initial Ax (years)</a:t>
                      </a:r>
                      <a:endParaRPr lang="en-US" sz="1100" dirty="0"/>
                    </a:p>
                  </a:txBody>
                  <a:tcPr marL="68580" marR="68580" marT="34290" marB="34290"/>
                </a:tc>
                <a:tc>
                  <a:txBody>
                    <a:bodyPr/>
                    <a:lstStyle/>
                    <a:p>
                      <a:r>
                        <a:rPr lang="en-US" sz="1100" dirty="0" smtClean="0"/>
                        <a:t>12.8;</a:t>
                      </a:r>
                      <a:r>
                        <a:rPr lang="en-US" sz="1100" baseline="0" dirty="0" smtClean="0"/>
                        <a:t> 4.1 (200)</a:t>
                      </a:r>
                      <a:endParaRPr lang="en-US" sz="1100" dirty="0"/>
                    </a:p>
                  </a:txBody>
                  <a:tcPr marL="68580" marR="68580" marT="34290" marB="34290"/>
                </a:tc>
              </a:tr>
              <a:tr h="302195">
                <a:tc>
                  <a:txBody>
                    <a:bodyPr/>
                    <a:lstStyle/>
                    <a:p>
                      <a:r>
                        <a:rPr lang="en-US" sz="1100" dirty="0" smtClean="0"/>
                        <a:t>Age at Injury (years)</a:t>
                      </a:r>
                      <a:endParaRPr lang="en-US" sz="1100" dirty="0"/>
                    </a:p>
                  </a:txBody>
                  <a:tcPr marL="68580" marR="68580" marT="34290" marB="34290"/>
                </a:tc>
                <a:tc>
                  <a:txBody>
                    <a:bodyPr/>
                    <a:lstStyle/>
                    <a:p>
                      <a:r>
                        <a:rPr lang="en-US" sz="1100" dirty="0" smtClean="0"/>
                        <a:t>8.7;</a:t>
                      </a:r>
                      <a:r>
                        <a:rPr lang="en-US" sz="1100" baseline="0" dirty="0" smtClean="0"/>
                        <a:t> 5.5 (200)</a:t>
                      </a:r>
                      <a:endParaRPr lang="en-US" sz="1100" dirty="0"/>
                    </a:p>
                  </a:txBody>
                  <a:tcPr marL="68580" marR="68580" marT="34290" marB="34290"/>
                </a:tc>
              </a:tr>
              <a:tr h="302195">
                <a:tc>
                  <a:txBody>
                    <a:bodyPr/>
                    <a:lstStyle/>
                    <a:p>
                      <a:r>
                        <a:rPr lang="en-US" sz="1100" dirty="0" smtClean="0"/>
                        <a:t>Time</a:t>
                      </a:r>
                      <a:r>
                        <a:rPr lang="en-US" sz="1100" baseline="0" dirty="0" smtClean="0"/>
                        <a:t> from Injury to Ax (years)</a:t>
                      </a:r>
                      <a:endParaRPr lang="en-US" sz="1100" dirty="0"/>
                    </a:p>
                  </a:txBody>
                  <a:tcPr marL="68580" marR="68580" marT="34290" marB="34290"/>
                </a:tc>
                <a:tc>
                  <a:txBody>
                    <a:bodyPr/>
                    <a:lstStyle/>
                    <a:p>
                      <a:r>
                        <a:rPr lang="en-US" sz="1100" dirty="0" smtClean="0"/>
                        <a:t>4.1; 4.6</a:t>
                      </a:r>
                      <a:r>
                        <a:rPr lang="en-US" sz="1100" baseline="0" dirty="0" smtClean="0"/>
                        <a:t> (200)</a:t>
                      </a:r>
                      <a:endParaRPr lang="en-US" sz="1100" dirty="0"/>
                    </a:p>
                  </a:txBody>
                  <a:tcPr marL="68580" marR="68580" marT="34290" marB="34290"/>
                </a:tc>
              </a:tr>
              <a:tr h="302195">
                <a:tc>
                  <a:txBody>
                    <a:bodyPr/>
                    <a:lstStyle/>
                    <a:p>
                      <a:r>
                        <a:rPr lang="en-US" sz="1100" dirty="0" smtClean="0"/>
                        <a:t>Hospital</a:t>
                      </a:r>
                      <a:r>
                        <a:rPr lang="en-US" sz="1100" baseline="0" dirty="0" smtClean="0"/>
                        <a:t> Length of Stay (days)</a:t>
                      </a:r>
                      <a:endParaRPr lang="en-US" sz="1100" dirty="0"/>
                    </a:p>
                  </a:txBody>
                  <a:tcPr marL="68580" marR="68580" marT="34290" marB="34290"/>
                </a:tc>
                <a:tc>
                  <a:txBody>
                    <a:bodyPr/>
                    <a:lstStyle/>
                    <a:p>
                      <a:r>
                        <a:rPr lang="en-US" sz="1100" dirty="0" smtClean="0"/>
                        <a:t>26.1;</a:t>
                      </a:r>
                      <a:r>
                        <a:rPr lang="en-US" sz="1100" baseline="0" dirty="0" smtClean="0"/>
                        <a:t> 24.839 (160)</a:t>
                      </a:r>
                      <a:endParaRPr lang="en-US" sz="1100" dirty="0"/>
                    </a:p>
                  </a:txBody>
                  <a:tcPr marL="68580" marR="68580" marT="34290" marB="34290"/>
                </a:tc>
              </a:tr>
              <a:tr h="302195">
                <a:tc>
                  <a:txBody>
                    <a:bodyPr/>
                    <a:lstStyle/>
                    <a:p>
                      <a:r>
                        <a:rPr lang="en-US" sz="1100" dirty="0" smtClean="0"/>
                        <a:t>ICU Length of Stay (days)</a:t>
                      </a:r>
                      <a:endParaRPr lang="en-US" sz="1100" dirty="0"/>
                    </a:p>
                  </a:txBody>
                  <a:tcPr marL="68580" marR="68580" marT="34290" marB="34290"/>
                </a:tc>
                <a:tc>
                  <a:txBody>
                    <a:bodyPr/>
                    <a:lstStyle/>
                    <a:p>
                      <a:r>
                        <a:rPr lang="en-US" sz="1100" dirty="0" smtClean="0"/>
                        <a:t>10.1; 11.3</a:t>
                      </a:r>
                      <a:r>
                        <a:rPr lang="en-US" sz="1100" baseline="0" dirty="0" smtClean="0"/>
                        <a:t> (98)</a:t>
                      </a:r>
                      <a:endParaRPr lang="en-US" sz="1100" dirty="0"/>
                    </a:p>
                  </a:txBody>
                  <a:tcPr marL="68580" marR="68580" marT="34290" marB="34290"/>
                </a:tc>
              </a:tr>
              <a:tr h="302195">
                <a:tc>
                  <a:txBody>
                    <a:bodyPr/>
                    <a:lstStyle/>
                    <a:p>
                      <a:r>
                        <a:rPr lang="en-US" sz="1100" dirty="0" smtClean="0"/>
                        <a:t>Ventilation Duration (hours)</a:t>
                      </a:r>
                      <a:endParaRPr lang="en-US" sz="1100" dirty="0"/>
                    </a:p>
                  </a:txBody>
                  <a:tcPr marL="68580" marR="68580" marT="34290" marB="34290"/>
                </a:tc>
                <a:tc>
                  <a:txBody>
                    <a:bodyPr/>
                    <a:lstStyle/>
                    <a:p>
                      <a:r>
                        <a:rPr lang="en-US" sz="1100" dirty="0" smtClean="0"/>
                        <a:t>201.9</a:t>
                      </a:r>
                      <a:r>
                        <a:rPr lang="en-US" sz="1100" baseline="0" dirty="0" smtClean="0"/>
                        <a:t>; 271.5 (83)</a:t>
                      </a:r>
                      <a:endParaRPr lang="en-US" sz="1100" dirty="0"/>
                    </a:p>
                  </a:txBody>
                  <a:tcPr marL="68580" marR="68580" marT="34290" marB="34290"/>
                </a:tc>
              </a:tr>
              <a:tr h="302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Post Traumatic Amnesia</a:t>
                      </a:r>
                      <a:r>
                        <a:rPr lang="en-US" sz="1100" baseline="0" dirty="0" smtClean="0"/>
                        <a:t>  (hours)</a:t>
                      </a:r>
                      <a:endParaRPr lang="en-US" sz="11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220.3;</a:t>
                      </a:r>
                      <a:r>
                        <a:rPr lang="en-US" sz="1100" baseline="0" dirty="0" smtClean="0"/>
                        <a:t> 363.9 (61)</a:t>
                      </a:r>
                      <a:endParaRPr lang="en-US" sz="1100" dirty="0" smtClean="0"/>
                    </a:p>
                  </a:txBody>
                  <a:tcPr marL="68580" marR="68580" marT="34290" marB="34290"/>
                </a:tc>
              </a:tr>
              <a:tr h="388620">
                <a:tc>
                  <a:txBody>
                    <a:bodyPr/>
                    <a:lstStyle/>
                    <a:p>
                      <a:r>
                        <a:rPr lang="en-US" sz="1100" dirty="0" smtClean="0"/>
                        <a:t>Number</a:t>
                      </a:r>
                      <a:r>
                        <a:rPr lang="en-US" sz="1100" baseline="0" dirty="0" smtClean="0"/>
                        <a:t> of Previous Brain Injuries</a:t>
                      </a:r>
                      <a:endParaRPr lang="en-US" sz="1100" dirty="0"/>
                    </a:p>
                  </a:txBody>
                  <a:tcPr marL="68580" marR="68580" marT="34290" marB="34290"/>
                </a:tc>
                <a:tc>
                  <a:txBody>
                    <a:bodyPr/>
                    <a:lstStyle/>
                    <a:p>
                      <a:r>
                        <a:rPr lang="en-US" sz="1100" dirty="0" smtClean="0"/>
                        <a:t>2.7; 2.6 (16)</a:t>
                      </a:r>
                      <a:endParaRPr lang="en-US" sz="1100" dirty="0"/>
                    </a:p>
                  </a:txBody>
                  <a:tcPr marL="68580" marR="68580" marT="34290" marB="34290"/>
                </a:tc>
              </a:tr>
              <a:tr h="302195">
                <a:tc>
                  <a:txBody>
                    <a:bodyPr/>
                    <a:lstStyle/>
                    <a:p>
                      <a:r>
                        <a:rPr lang="en-US" sz="1100" dirty="0" smtClean="0"/>
                        <a:t>Glasgo</a:t>
                      </a:r>
                      <a:r>
                        <a:rPr lang="en-US" sz="1100" baseline="0" dirty="0" smtClean="0"/>
                        <a:t>w Coma Scale</a:t>
                      </a:r>
                      <a:endParaRPr lang="en-US" sz="1100" dirty="0"/>
                    </a:p>
                  </a:txBody>
                  <a:tcPr marL="68580" marR="68580" marT="34290" marB="34290"/>
                </a:tc>
                <a:tc>
                  <a:txBody>
                    <a:bodyPr/>
                    <a:lstStyle/>
                    <a:p>
                      <a:r>
                        <a:rPr lang="en-US" sz="1100" dirty="0" smtClean="0"/>
                        <a:t>7.7; 3.7 (66)</a:t>
                      </a:r>
                      <a:endParaRPr lang="en-US" sz="1100" dirty="0"/>
                    </a:p>
                  </a:txBody>
                  <a:tcPr marL="68580" marR="68580" marT="34290" marB="34290"/>
                </a:tc>
              </a:tr>
            </a:tbl>
          </a:graphicData>
        </a:graphic>
      </p:graphicFrame>
      <p:sp>
        <p:nvSpPr>
          <p:cNvPr id="5" name="TextBox 4"/>
          <p:cNvSpPr txBox="1"/>
          <p:nvPr/>
        </p:nvSpPr>
        <p:spPr>
          <a:xfrm>
            <a:off x="1314450" y="4329751"/>
            <a:ext cx="3886200" cy="230832"/>
          </a:xfrm>
          <a:prstGeom prst="rect">
            <a:avLst/>
          </a:prstGeom>
          <a:noFill/>
        </p:spPr>
        <p:txBody>
          <a:bodyPr wrap="square" rtlCol="0">
            <a:spAutoFit/>
          </a:bodyPr>
          <a:lstStyle/>
          <a:p>
            <a:r>
              <a:rPr lang="en-US" sz="900" dirty="0"/>
              <a:t>Table 2a. Severity Indicators (Mean and Standard Deviation)</a:t>
            </a:r>
          </a:p>
        </p:txBody>
      </p:sp>
      <p:graphicFrame>
        <p:nvGraphicFramePr>
          <p:cNvPr id="7" name="Table 6"/>
          <p:cNvGraphicFramePr>
            <a:graphicFrameLocks noGrp="1"/>
          </p:cNvGraphicFramePr>
          <p:nvPr>
            <p:extLst>
              <p:ext uri="{D42A27DB-BD31-4B8C-83A1-F6EECF244321}">
                <p14:modId xmlns:p14="http://schemas.microsoft.com/office/powerpoint/2010/main" val="1046365553"/>
              </p:ext>
            </p:extLst>
          </p:nvPr>
        </p:nvGraphicFramePr>
        <p:xfrm>
          <a:off x="5486400" y="1314451"/>
          <a:ext cx="2228850" cy="2919173"/>
        </p:xfrm>
        <a:graphic>
          <a:graphicData uri="http://schemas.openxmlformats.org/drawingml/2006/table">
            <a:tbl>
              <a:tblPr firstRow="1" bandRow="1">
                <a:tableStyleId>{073A0DAA-6AF3-43AB-8588-CEC1D06C72B9}</a:tableStyleId>
              </a:tblPr>
              <a:tblGrid>
                <a:gridCol w="1114425"/>
                <a:gridCol w="1114425"/>
              </a:tblGrid>
              <a:tr h="249503">
                <a:tc>
                  <a:txBody>
                    <a:bodyPr/>
                    <a:lstStyle/>
                    <a:p>
                      <a:endParaRPr lang="en-US" sz="1100" dirty="0"/>
                    </a:p>
                  </a:txBody>
                  <a:tcPr marL="68580" marR="68580" marT="34290" marB="34290"/>
                </a:tc>
                <a:tc>
                  <a:txBody>
                    <a:bodyPr/>
                    <a:lstStyle/>
                    <a:p>
                      <a:r>
                        <a:rPr lang="en-US" sz="1100" dirty="0" smtClean="0"/>
                        <a:t>Frequency</a:t>
                      </a:r>
                      <a:endParaRPr lang="en-US" sz="1100" dirty="0"/>
                    </a:p>
                  </a:txBody>
                  <a:tcPr marL="68580" marR="68580" marT="34290" marB="34290"/>
                </a:tc>
              </a:tr>
              <a:tr h="948107">
                <a:tc>
                  <a:txBody>
                    <a:bodyPr/>
                    <a:lstStyle/>
                    <a:p>
                      <a:r>
                        <a:rPr lang="en-US" sz="1100" dirty="0" smtClean="0"/>
                        <a:t>Previous Brain Injury</a:t>
                      </a:r>
                    </a:p>
                    <a:p>
                      <a:pPr algn="r"/>
                      <a:r>
                        <a:rPr lang="en-US" sz="1100" dirty="0" smtClean="0"/>
                        <a:t>Yes</a:t>
                      </a:r>
                    </a:p>
                    <a:p>
                      <a:pPr algn="r"/>
                      <a:r>
                        <a:rPr lang="en-US" sz="1100" dirty="0" smtClean="0"/>
                        <a:t>No</a:t>
                      </a:r>
                    </a:p>
                    <a:p>
                      <a:pPr algn="r"/>
                      <a:r>
                        <a:rPr lang="en-US" sz="1100" dirty="0" smtClean="0"/>
                        <a:t>Do Not</a:t>
                      </a:r>
                      <a:r>
                        <a:rPr lang="en-US" sz="1100" baseline="0" dirty="0" smtClean="0"/>
                        <a:t> Know</a:t>
                      </a:r>
                      <a:endParaRPr lang="en-US" sz="1100" dirty="0" smtClean="0"/>
                    </a:p>
                  </a:txBody>
                  <a:tcPr marL="68580" marR="68580" marT="34290" marB="34290"/>
                </a:tc>
                <a:tc>
                  <a:txBody>
                    <a:bodyPr/>
                    <a:lstStyle/>
                    <a:p>
                      <a:endParaRPr lang="en-US" sz="1100" dirty="0" smtClean="0"/>
                    </a:p>
                    <a:p>
                      <a:endParaRPr lang="en-US" sz="1100" dirty="0" smtClean="0"/>
                    </a:p>
                    <a:p>
                      <a:r>
                        <a:rPr lang="en-US" sz="1100" dirty="0" smtClean="0"/>
                        <a:t>16</a:t>
                      </a:r>
                    </a:p>
                    <a:p>
                      <a:r>
                        <a:rPr lang="en-US" sz="1100" dirty="0" smtClean="0"/>
                        <a:t>182</a:t>
                      </a:r>
                    </a:p>
                    <a:p>
                      <a:r>
                        <a:rPr lang="en-US" sz="1100" dirty="0" smtClean="0"/>
                        <a:t>2</a:t>
                      </a:r>
                      <a:endParaRPr lang="en-US" sz="1100" dirty="0"/>
                    </a:p>
                  </a:txBody>
                  <a:tcPr marL="68580" marR="68580" marT="34290" marB="34290"/>
                </a:tc>
              </a:tr>
              <a:tr h="948107">
                <a:tc>
                  <a:txBody>
                    <a:bodyPr/>
                    <a:lstStyle/>
                    <a:p>
                      <a:r>
                        <a:rPr lang="en-US" sz="1100" dirty="0" smtClean="0"/>
                        <a:t>Surgery for Brain</a:t>
                      </a:r>
                      <a:r>
                        <a:rPr lang="en-US" sz="1100" baseline="0" dirty="0" smtClean="0"/>
                        <a:t> Injury</a:t>
                      </a:r>
                    </a:p>
                    <a:p>
                      <a:pPr algn="r"/>
                      <a:r>
                        <a:rPr lang="en-US" sz="1100" baseline="0" dirty="0" smtClean="0"/>
                        <a:t>Yes</a:t>
                      </a:r>
                    </a:p>
                    <a:p>
                      <a:pPr algn="r"/>
                      <a:r>
                        <a:rPr lang="en-US" sz="1100" baseline="0" dirty="0" smtClean="0"/>
                        <a:t>No</a:t>
                      </a:r>
                    </a:p>
                    <a:p>
                      <a:pPr algn="r"/>
                      <a:r>
                        <a:rPr lang="en-US" sz="1100" baseline="0" dirty="0" smtClean="0"/>
                        <a:t>Do Not Know</a:t>
                      </a:r>
                      <a:endParaRPr lang="en-US" sz="1100" dirty="0"/>
                    </a:p>
                  </a:txBody>
                  <a:tcPr marL="68580" marR="68580" marT="34290" marB="34290"/>
                </a:tc>
                <a:tc>
                  <a:txBody>
                    <a:bodyPr/>
                    <a:lstStyle/>
                    <a:p>
                      <a:endParaRPr lang="en-US" sz="1100" dirty="0" smtClean="0"/>
                    </a:p>
                    <a:p>
                      <a:endParaRPr lang="en-US" sz="1100" dirty="0" smtClean="0"/>
                    </a:p>
                    <a:p>
                      <a:r>
                        <a:rPr lang="en-US" sz="1100" dirty="0" smtClean="0"/>
                        <a:t>91</a:t>
                      </a:r>
                    </a:p>
                    <a:p>
                      <a:r>
                        <a:rPr lang="en-US" sz="1100" dirty="0" smtClean="0"/>
                        <a:t>101</a:t>
                      </a:r>
                    </a:p>
                    <a:p>
                      <a:r>
                        <a:rPr lang="en-US" sz="1100" dirty="0" smtClean="0"/>
                        <a:t>8</a:t>
                      </a:r>
                      <a:endParaRPr lang="en-US" sz="1100" dirty="0"/>
                    </a:p>
                  </a:txBody>
                  <a:tcPr marL="68580" marR="68580" marT="34290" marB="34290"/>
                </a:tc>
              </a:tr>
              <a:tr h="773456">
                <a:tc>
                  <a:txBody>
                    <a:bodyPr/>
                    <a:lstStyle/>
                    <a:p>
                      <a:pPr algn="r"/>
                      <a:r>
                        <a:rPr lang="en-US" sz="1100" dirty="0" smtClean="0"/>
                        <a:t>Coma on Admission</a:t>
                      </a:r>
                      <a:br>
                        <a:rPr lang="en-US" sz="1100" dirty="0" smtClean="0"/>
                      </a:br>
                      <a:r>
                        <a:rPr lang="en-US" sz="1100" dirty="0" smtClean="0"/>
                        <a:t>Yes</a:t>
                      </a:r>
                    </a:p>
                    <a:p>
                      <a:pPr algn="r"/>
                      <a:r>
                        <a:rPr lang="en-US" sz="1100" dirty="0" smtClean="0"/>
                        <a:t>No</a:t>
                      </a:r>
                      <a:endParaRPr lang="en-US" sz="1100" dirty="0"/>
                    </a:p>
                  </a:txBody>
                  <a:tcPr marL="68580" marR="68580" marT="34290" marB="34290"/>
                </a:tc>
                <a:tc>
                  <a:txBody>
                    <a:bodyPr/>
                    <a:lstStyle/>
                    <a:p>
                      <a:endParaRPr lang="en-US" sz="1100" dirty="0" smtClean="0"/>
                    </a:p>
                    <a:p>
                      <a:endParaRPr lang="en-US" sz="1100" dirty="0" smtClean="0"/>
                    </a:p>
                    <a:p>
                      <a:r>
                        <a:rPr lang="en-US" sz="1100" dirty="0" smtClean="0"/>
                        <a:t>65</a:t>
                      </a:r>
                    </a:p>
                    <a:p>
                      <a:r>
                        <a:rPr lang="en-US" sz="1100" dirty="0" smtClean="0"/>
                        <a:t>135</a:t>
                      </a:r>
                      <a:endParaRPr lang="en-US" sz="1100" dirty="0"/>
                    </a:p>
                  </a:txBody>
                  <a:tcPr marL="68580" marR="68580" marT="34290" marB="34290"/>
                </a:tc>
              </a:tr>
            </a:tbl>
          </a:graphicData>
        </a:graphic>
      </p:graphicFrame>
      <p:sp>
        <p:nvSpPr>
          <p:cNvPr id="8" name="TextBox 7"/>
          <p:cNvSpPr txBox="1"/>
          <p:nvPr/>
        </p:nvSpPr>
        <p:spPr>
          <a:xfrm>
            <a:off x="5434693" y="4260502"/>
            <a:ext cx="2457450" cy="369332"/>
          </a:xfrm>
          <a:prstGeom prst="rect">
            <a:avLst/>
          </a:prstGeom>
          <a:noFill/>
        </p:spPr>
        <p:txBody>
          <a:bodyPr wrap="square" rtlCol="0">
            <a:spAutoFit/>
          </a:bodyPr>
          <a:lstStyle/>
          <a:p>
            <a:r>
              <a:rPr lang="en-US" sz="900" dirty="0"/>
              <a:t>Table 2b. Severity Indicators (Frequency)</a:t>
            </a:r>
          </a:p>
        </p:txBody>
      </p:sp>
    </p:spTree>
    <p:extLst>
      <p:ext uri="{BB962C8B-B14F-4D97-AF65-F5344CB8AC3E}">
        <p14:creationId xmlns:p14="http://schemas.microsoft.com/office/powerpoint/2010/main" val="233235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6858000" cy="857250"/>
          </a:xfrm>
        </p:spPr>
        <p:txBody>
          <a:bodyPr/>
          <a:lstStyle/>
          <a:p>
            <a:pPr algn="ctr"/>
            <a:r>
              <a:rPr lang="en-US" dirty="0" smtClean="0"/>
              <a:t>Background:</a:t>
            </a:r>
            <a:br>
              <a:rPr lang="en-US" dirty="0" smtClean="0"/>
            </a:br>
            <a:r>
              <a:rPr lang="en-US" dirty="0" smtClean="0"/>
              <a:t>  Outcome Measurement Considerations in Pediatrics</a:t>
            </a:r>
            <a:endParaRPr lang="en-US" dirty="0"/>
          </a:p>
        </p:txBody>
      </p:sp>
      <p:sp>
        <p:nvSpPr>
          <p:cNvPr id="3" name="Content Placeholder 2"/>
          <p:cNvSpPr>
            <a:spLocks noGrp="1"/>
          </p:cNvSpPr>
          <p:nvPr>
            <p:ph idx="1"/>
          </p:nvPr>
        </p:nvSpPr>
        <p:spPr>
          <a:xfrm>
            <a:off x="1657350" y="1314450"/>
            <a:ext cx="5829300" cy="3086100"/>
          </a:xfrm>
        </p:spPr>
        <p:txBody>
          <a:bodyPr/>
          <a:lstStyle/>
          <a:p>
            <a:r>
              <a:rPr lang="en-US" dirty="0" smtClean="0"/>
              <a:t>Outcome measurement in pediatric brain injury:</a:t>
            </a:r>
          </a:p>
          <a:p>
            <a:pPr lvl="1"/>
            <a:r>
              <a:rPr lang="en-US" dirty="0" smtClean="0"/>
              <a:t>Must be cognizant of ongoing neurodevelopmental changes in the brain</a:t>
            </a:r>
          </a:p>
          <a:p>
            <a:pPr lvl="1"/>
            <a:r>
              <a:rPr lang="en-US" dirty="0" smtClean="0"/>
              <a:t>Questions and response categories must be age appropriate</a:t>
            </a:r>
          </a:p>
          <a:p>
            <a:pPr lvl="1"/>
            <a:r>
              <a:rPr lang="en-US" dirty="0" smtClean="0"/>
              <a:t>Functional Activities should be the focus of assessment as opposed to evaluation of dysfunction, physical impairment alone</a:t>
            </a:r>
          </a:p>
          <a:p>
            <a:pPr lvl="1"/>
            <a:endParaRPr lang="en-US" dirty="0"/>
          </a:p>
        </p:txBody>
      </p:sp>
      <p:pic>
        <p:nvPicPr>
          <p:cNvPr id="3074" name="Picture 2" descr="https://encrypted-tbn3.gstatic.com/images?q=tbn:ANd9GcTUCbFlGsnrYOjTWuyveBWs-qMmEmA9r-Movr0w2217MSqRdri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358243"/>
            <a:ext cx="1357313"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9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Outcome Scale for Childhood Head Injury (KOSCHI)</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Developed by Crouchman and colleagues (2001)</a:t>
            </a:r>
          </a:p>
          <a:p>
            <a:pPr lvl="1">
              <a:buFont typeface="Arial" panose="020B0604020202020204" pitchFamily="34" charset="0"/>
              <a:buChar char="•"/>
            </a:pPr>
            <a:r>
              <a:rPr lang="en-US" dirty="0"/>
              <a:t>A</a:t>
            </a:r>
            <a:r>
              <a:rPr lang="en-US" dirty="0" smtClean="0"/>
              <a:t>daptation of the Glasgow Outcome Scale </a:t>
            </a:r>
          </a:p>
          <a:p>
            <a:pPr lvl="1">
              <a:buFont typeface="Arial" panose="020B0604020202020204" pitchFamily="34" charset="0"/>
              <a:buChar char="•"/>
            </a:pPr>
            <a:r>
              <a:rPr lang="en-US" dirty="0" smtClean="0"/>
              <a:t>Target:</a:t>
            </a:r>
          </a:p>
          <a:p>
            <a:pPr marL="471488" lvl="2" indent="0">
              <a:buNone/>
            </a:pPr>
            <a:r>
              <a:rPr lang="en-US" dirty="0" smtClean="0"/>
              <a:t>“ to provide a robust, simple description of outcome after pediatric TBI in the short, medium or long term” </a:t>
            </a:r>
            <a:r>
              <a:rPr lang="en-US" sz="675" dirty="0"/>
              <a:t>(Crouchman, Rossiter, Colaco, &amp; Forsyth, 2001, p. 120)</a:t>
            </a:r>
          </a:p>
          <a:p>
            <a:pPr lvl="2"/>
            <a:endParaRPr lang="en-US" dirty="0" smtClean="0"/>
          </a:p>
        </p:txBody>
      </p:sp>
      <p:sp>
        <p:nvSpPr>
          <p:cNvPr id="4" name="Right Arrow 3"/>
          <p:cNvSpPr/>
          <p:nvPr/>
        </p:nvSpPr>
        <p:spPr bwMode="auto">
          <a:xfrm>
            <a:off x="2228850" y="4001436"/>
            <a:ext cx="4972050" cy="285750"/>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Verdana" pitchFamily="34" charset="0"/>
              <a:ea typeface="ＭＳ Ｐゴシック" charset="-128"/>
            </a:endParaRPr>
          </a:p>
        </p:txBody>
      </p:sp>
      <p:cxnSp>
        <p:nvCxnSpPr>
          <p:cNvPr id="6" name="Straight Connector 5"/>
          <p:cNvCxnSpPr/>
          <p:nvPr/>
        </p:nvCxnSpPr>
        <p:spPr bwMode="auto">
          <a:xfrm>
            <a:off x="2686050" y="3717471"/>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770665" y="3669863"/>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858000" y="3717471"/>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1943100" y="3565990"/>
            <a:ext cx="971550" cy="369332"/>
          </a:xfrm>
          <a:prstGeom prst="rect">
            <a:avLst/>
          </a:prstGeom>
          <a:noFill/>
        </p:spPr>
        <p:txBody>
          <a:bodyPr wrap="square" rtlCol="0">
            <a:spAutoFit/>
          </a:bodyPr>
          <a:lstStyle/>
          <a:p>
            <a:r>
              <a:rPr lang="en-US" sz="900" b="1" dirty="0"/>
              <a:t>Short term (weeks) </a:t>
            </a:r>
          </a:p>
        </p:txBody>
      </p:sp>
      <p:sp>
        <p:nvSpPr>
          <p:cNvPr id="12" name="TextBox 11"/>
          <p:cNvSpPr txBox="1"/>
          <p:nvPr/>
        </p:nvSpPr>
        <p:spPr>
          <a:xfrm>
            <a:off x="6226628" y="3565989"/>
            <a:ext cx="971550" cy="369332"/>
          </a:xfrm>
          <a:prstGeom prst="rect">
            <a:avLst/>
          </a:prstGeom>
          <a:noFill/>
        </p:spPr>
        <p:txBody>
          <a:bodyPr wrap="square" rtlCol="0">
            <a:spAutoFit/>
          </a:bodyPr>
          <a:lstStyle/>
          <a:p>
            <a:r>
              <a:rPr lang="en-US" sz="900" b="1" dirty="0"/>
              <a:t>Long term (years) </a:t>
            </a:r>
          </a:p>
        </p:txBody>
      </p:sp>
      <p:sp>
        <p:nvSpPr>
          <p:cNvPr id="13" name="TextBox 12"/>
          <p:cNvSpPr txBox="1"/>
          <p:nvPr/>
        </p:nvSpPr>
        <p:spPr>
          <a:xfrm>
            <a:off x="3886200" y="3565991"/>
            <a:ext cx="1085850" cy="369332"/>
          </a:xfrm>
          <a:prstGeom prst="rect">
            <a:avLst/>
          </a:prstGeom>
          <a:noFill/>
        </p:spPr>
        <p:txBody>
          <a:bodyPr wrap="square" rtlCol="0">
            <a:spAutoFit/>
          </a:bodyPr>
          <a:lstStyle/>
          <a:p>
            <a:r>
              <a:rPr lang="en-US" sz="900" b="1" dirty="0"/>
              <a:t>Medium term (months) </a:t>
            </a:r>
          </a:p>
        </p:txBody>
      </p:sp>
      <p:sp>
        <p:nvSpPr>
          <p:cNvPr id="11" name="TextBox 10"/>
          <p:cNvSpPr txBox="1"/>
          <p:nvPr/>
        </p:nvSpPr>
        <p:spPr>
          <a:xfrm>
            <a:off x="3714750" y="4060962"/>
            <a:ext cx="2286000" cy="230832"/>
          </a:xfrm>
          <a:prstGeom prst="rect">
            <a:avLst/>
          </a:prstGeom>
          <a:noFill/>
        </p:spPr>
        <p:txBody>
          <a:bodyPr wrap="square" rtlCol="0">
            <a:spAutoFit/>
          </a:bodyPr>
          <a:lstStyle/>
          <a:p>
            <a:r>
              <a:rPr lang="en-US" sz="900" b="1" dirty="0">
                <a:solidFill>
                  <a:schemeClr val="bg1"/>
                </a:solidFill>
              </a:rPr>
              <a:t>Pediatric Brain Injury Outcome</a:t>
            </a:r>
          </a:p>
        </p:txBody>
      </p:sp>
    </p:spTree>
    <p:extLst>
      <p:ext uri="{BB962C8B-B14F-4D97-AF65-F5344CB8AC3E}">
        <p14:creationId xmlns:p14="http://schemas.microsoft.com/office/powerpoint/2010/main" val="84875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the Glasgow Outcome Scale and its Variants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950" y="1314450"/>
            <a:ext cx="5270864" cy="267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71701" y="4147750"/>
            <a:ext cx="5832687" cy="300082"/>
          </a:xfrm>
          <a:prstGeom prst="rect">
            <a:avLst/>
          </a:prstGeom>
          <a:noFill/>
        </p:spPr>
        <p:txBody>
          <a:bodyPr wrap="none" rtlCol="0">
            <a:spAutoFit/>
          </a:bodyPr>
          <a:lstStyle/>
          <a:p>
            <a:r>
              <a:rPr lang="en-US" sz="1350" dirty="0"/>
              <a:t>Jennett &amp; Teasdale : Management of Head Injuries 1981 pg. 306</a:t>
            </a:r>
          </a:p>
        </p:txBody>
      </p:sp>
    </p:spTree>
    <p:extLst>
      <p:ext uri="{BB962C8B-B14F-4D97-AF65-F5344CB8AC3E}">
        <p14:creationId xmlns:p14="http://schemas.microsoft.com/office/powerpoint/2010/main" val="96549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Glasgow Outcome Scale Extended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085851"/>
            <a:ext cx="5665370" cy="3042884"/>
          </a:xfrm>
        </p:spPr>
      </p:pic>
      <p:sp>
        <p:nvSpPr>
          <p:cNvPr id="5" name="Rectangle 4"/>
          <p:cNvSpPr/>
          <p:nvPr/>
        </p:nvSpPr>
        <p:spPr>
          <a:xfrm>
            <a:off x="1943100" y="4057650"/>
            <a:ext cx="5772150" cy="415498"/>
          </a:xfrm>
          <a:prstGeom prst="rect">
            <a:avLst/>
          </a:prstGeom>
        </p:spPr>
        <p:txBody>
          <a:bodyPr wrap="square">
            <a:spAutoFit/>
          </a:bodyPr>
          <a:lstStyle/>
          <a:p>
            <a:r>
              <a:rPr lang="en-US" sz="1050" dirty="0">
                <a:hlinkClick r:id="rId3"/>
              </a:rPr>
              <a:t>February | 2015 | Peripheral Brainpbrainmd.wordpress.com</a:t>
            </a:r>
            <a:r>
              <a:rPr lang="en-US" sz="1050" dirty="0"/>
              <a:t> </a:t>
            </a:r>
          </a:p>
          <a:p>
            <a:r>
              <a:rPr lang="en-US" sz="1050" dirty="0"/>
              <a:t>MODIFIED RANKIN SCALE (MRS)</a:t>
            </a:r>
          </a:p>
        </p:txBody>
      </p:sp>
    </p:spTree>
    <p:extLst>
      <p:ext uri="{BB962C8B-B14F-4D97-AF65-F5344CB8AC3E}">
        <p14:creationId xmlns:p14="http://schemas.microsoft.com/office/powerpoint/2010/main" val="125570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GOS-E  </a:t>
            </a:r>
            <a:br>
              <a:rPr lang="en-US" dirty="0" smtClean="0"/>
            </a:br>
            <a:r>
              <a:rPr lang="en-US" sz="1350" dirty="0"/>
              <a:t>Beers, Wisniewski et al – J.of Neurotrauma 29:1126-1139 </a:t>
            </a:r>
            <a:br>
              <a:rPr lang="en-US" sz="1350" dirty="0"/>
            </a:br>
            <a:r>
              <a:rPr lang="en-US" sz="1350" dirty="0"/>
              <a:t>(Apr. 2012)</a:t>
            </a:r>
          </a:p>
        </p:txBody>
      </p:sp>
      <p:sp>
        <p:nvSpPr>
          <p:cNvPr id="3" name="Content Placeholder 2"/>
          <p:cNvSpPr>
            <a:spLocks noGrp="1"/>
          </p:cNvSpPr>
          <p:nvPr>
            <p:ph idx="1"/>
          </p:nvPr>
        </p:nvSpPr>
        <p:spPr>
          <a:xfrm>
            <a:off x="1543050" y="1257300"/>
            <a:ext cx="6115050" cy="3200400"/>
          </a:xfrm>
        </p:spPr>
        <p:txBody>
          <a:bodyPr/>
          <a:lstStyle/>
          <a:p>
            <a:r>
              <a:rPr lang="en-US" dirty="0" smtClean="0"/>
              <a:t>1)Consciousness   No </a:t>
            </a:r>
            <a:r>
              <a:rPr lang="en-US" sz="1050" dirty="0"/>
              <a:t>(Veg State) </a:t>
            </a:r>
            <a:r>
              <a:rPr lang="en-US" dirty="0" smtClean="0"/>
              <a:t>/Yes -&gt; 2</a:t>
            </a:r>
          </a:p>
          <a:p>
            <a:r>
              <a:rPr lang="en-US" dirty="0" smtClean="0"/>
              <a:t>2)Independence in the Home  No /Yes -&gt; 3</a:t>
            </a:r>
          </a:p>
          <a:p>
            <a:pPr lvl="1"/>
            <a:r>
              <a:rPr lang="en-US" sz="1050" dirty="0"/>
              <a:t>Activities of Daily Living</a:t>
            </a:r>
          </a:p>
          <a:p>
            <a:pPr lvl="2"/>
            <a:r>
              <a:rPr lang="en-US" sz="1050" dirty="0"/>
              <a:t>Need for frequent help from Caregiver </a:t>
            </a:r>
          </a:p>
          <a:p>
            <a:pPr lvl="2"/>
            <a:r>
              <a:rPr lang="en-US" sz="1050" dirty="0"/>
              <a:t> </a:t>
            </a:r>
            <a:r>
              <a:rPr lang="en-US" sz="1050" b="1" dirty="0"/>
              <a:t>No/Yes (Lower Severe Dis/ Upper Severe Disability)</a:t>
            </a:r>
          </a:p>
          <a:p>
            <a:r>
              <a:rPr lang="en-US" dirty="0" smtClean="0"/>
              <a:t>3)Independence Outside of the Home No/Yes -&gt;4</a:t>
            </a:r>
          </a:p>
          <a:p>
            <a:pPr lvl="1"/>
            <a:r>
              <a:rPr lang="en-US" sz="1050" dirty="0"/>
              <a:t>Ability to shop and travel without assistance</a:t>
            </a:r>
          </a:p>
          <a:p>
            <a:pPr lvl="2"/>
            <a:r>
              <a:rPr lang="en-US" sz="1050" dirty="0"/>
              <a:t>Behave age appropriately outside of the home </a:t>
            </a:r>
            <a:r>
              <a:rPr lang="en-US" sz="1050" b="1" dirty="0"/>
              <a:t>No/Yes -&gt; 4</a:t>
            </a:r>
          </a:p>
          <a:p>
            <a:pPr lvl="2"/>
            <a:r>
              <a:rPr lang="en-US" sz="1050" b="1" dirty="0"/>
              <a:t>(Upper Severe Disability) </a:t>
            </a:r>
          </a:p>
          <a:p>
            <a:r>
              <a:rPr lang="en-US" dirty="0" smtClean="0"/>
              <a:t>4) School/Work – Can the child Fx in school/work at 	previous capacity No/Yes -&gt;5</a:t>
            </a:r>
          </a:p>
          <a:p>
            <a:pPr lvl="1"/>
            <a:r>
              <a:rPr lang="en-US" sz="1050" dirty="0"/>
              <a:t>Reduced work or school capacity </a:t>
            </a:r>
            <a:r>
              <a:rPr lang="en-US" sz="1050" b="1" dirty="0"/>
              <a:t>No/Yes (Lower Mod/Upper Mod. Disability)</a:t>
            </a:r>
          </a:p>
          <a:p>
            <a:pPr lvl="1"/>
            <a:r>
              <a:rPr lang="en-US" sz="1050" dirty="0"/>
              <a:t>Able to work only in sheltered workshop or school for severely impaired children  </a:t>
            </a:r>
            <a:endParaRPr lang="en-US" sz="1050" b="1" dirty="0"/>
          </a:p>
        </p:txBody>
      </p:sp>
    </p:spTree>
    <p:extLst>
      <p:ext uri="{BB962C8B-B14F-4D97-AF65-F5344CB8AC3E}">
        <p14:creationId xmlns:p14="http://schemas.microsoft.com/office/powerpoint/2010/main" val="185937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5) Social &amp; Leisure Activities:</a:t>
            </a:r>
            <a:r>
              <a:rPr lang="en-US" dirty="0"/>
              <a:t> </a:t>
            </a:r>
            <a:r>
              <a:rPr lang="en-US" dirty="0" smtClean="0"/>
              <a:t> Child able to resume regular Social/School Activities No/Yes -&gt; 6</a:t>
            </a:r>
          </a:p>
          <a:p>
            <a:pPr lvl="1"/>
            <a:r>
              <a:rPr lang="en-US" dirty="0" smtClean="0"/>
              <a:t>What extent of restrictions on social/leisure Activity</a:t>
            </a:r>
          </a:p>
          <a:p>
            <a:pPr lvl="2"/>
            <a:r>
              <a:rPr lang="en-US" sz="1050" dirty="0"/>
              <a:t>Rarely or Unable to Participate (Lower Mod. Disability)</a:t>
            </a:r>
          </a:p>
          <a:p>
            <a:pPr lvl="2"/>
            <a:r>
              <a:rPr lang="en-US" sz="1050" dirty="0"/>
              <a:t>Participates Much less often &lt; 50% ( Upper Mod. Disability)</a:t>
            </a:r>
          </a:p>
          <a:p>
            <a:pPr lvl="2"/>
            <a:r>
              <a:rPr lang="en-US" sz="1050" dirty="0"/>
              <a:t>Participates somewhat less often &gt; 50% ( Lower Good Recovery)</a:t>
            </a:r>
          </a:p>
          <a:p>
            <a:r>
              <a:rPr lang="en-US" dirty="0" smtClean="0"/>
              <a:t>6) Family &amp; Friendships – Are there psychologic problems that result in disruption No/Yes -&gt; 7</a:t>
            </a:r>
          </a:p>
          <a:p>
            <a:pPr lvl="1"/>
            <a:r>
              <a:rPr lang="en-US" sz="1050" dirty="0"/>
              <a:t>Constant  Disruptions – Daily (Lower Mod. Disability)</a:t>
            </a:r>
          </a:p>
          <a:p>
            <a:pPr lvl="1"/>
            <a:r>
              <a:rPr lang="en-US" sz="1050" dirty="0"/>
              <a:t>Frequent – Weekly or more (Upper Mod. Disability)</a:t>
            </a:r>
          </a:p>
          <a:p>
            <a:pPr lvl="1"/>
            <a:r>
              <a:rPr lang="en-US" sz="1050" dirty="0"/>
              <a:t>Occasional – Less than Weekly ( Lower Good Recovery)</a:t>
            </a:r>
          </a:p>
          <a:p>
            <a:r>
              <a:rPr lang="en-US" dirty="0" smtClean="0"/>
              <a:t>7) Return to Normal Life  No/Yes (</a:t>
            </a:r>
            <a:r>
              <a:rPr lang="en-US" sz="1050" dirty="0"/>
              <a:t>Lower/Upper Good Recovery)</a:t>
            </a:r>
          </a:p>
        </p:txBody>
      </p:sp>
    </p:spTree>
    <p:extLst>
      <p:ext uri="{BB962C8B-B14F-4D97-AF65-F5344CB8AC3E}">
        <p14:creationId xmlns:p14="http://schemas.microsoft.com/office/powerpoint/2010/main" val="1810618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HB PPTemplate">
  <a:themeElements>
    <a:clrScheme name="Bloorviewtemplate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fontScheme name="Bloorview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lnDef>
  </a:objectDefaults>
  <a:extraClrSchemeLst>
    <a:extraClrScheme>
      <a:clrScheme name="Bloorview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oorview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oorview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oorview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oorview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oorview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oorview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oorview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oorview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oorview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oorview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oorview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oorviewtemplate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8717</TotalTime>
  <Words>4213</Words>
  <Application>Microsoft Office PowerPoint</Application>
  <PresentationFormat>On-screen Show (16:9)</PresentationFormat>
  <Paragraphs>598</Paragraphs>
  <Slides>32</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Mincho</vt:lpstr>
      <vt:lpstr>ＭＳ Ｐゴシック</vt:lpstr>
      <vt:lpstr>Arial</vt:lpstr>
      <vt:lpstr>Calibri</vt:lpstr>
      <vt:lpstr>Cambria</vt:lpstr>
      <vt:lpstr>Times New Roman</vt:lpstr>
      <vt:lpstr>Verdana</vt:lpstr>
      <vt:lpstr>Wingdings</vt:lpstr>
      <vt:lpstr>HB PPTemplate</vt:lpstr>
      <vt:lpstr>Exploring the King’s Outcome Scale for Childhood Head Injury in Children Attending a Rehabilitation Hospital</vt:lpstr>
      <vt:lpstr>Disclosure</vt:lpstr>
      <vt:lpstr>Background: Reason for Outcome Measures</vt:lpstr>
      <vt:lpstr>Background:   Outcome Measurement Considerations in Pediatrics</vt:lpstr>
      <vt:lpstr>King’s Outcome Scale for Childhood Head Injury (KOSCHI)</vt:lpstr>
      <vt:lpstr>Comparison with the Glasgow Outcome Scale and its Variants</vt:lpstr>
      <vt:lpstr>Glasgow Outcome Scale Extended</vt:lpstr>
      <vt:lpstr>Pediatric GOS-E   Beers, Wisniewski et al – J.of Neurotrauma 29:1126-1139  (Apr. 2012)</vt:lpstr>
      <vt:lpstr>PowerPoint Presentation</vt:lpstr>
      <vt:lpstr>KOSCHI</vt:lpstr>
      <vt:lpstr>KOSCHI- What does the literature say?</vt:lpstr>
      <vt:lpstr>KOSCHI- What does the literature say?</vt:lpstr>
      <vt:lpstr>Research Objectives: </vt:lpstr>
      <vt:lpstr>Participants: Inclusion and Exclusion</vt:lpstr>
      <vt:lpstr>Method: Pilot Studies</vt:lpstr>
      <vt:lpstr>KOSCHI Scoring Algorithm:</vt:lpstr>
      <vt:lpstr>Other Health Outcome Measures</vt:lpstr>
      <vt:lpstr>Methods: Full Study</vt:lpstr>
      <vt:lpstr>Results: Demographics</vt:lpstr>
      <vt:lpstr>Results: KOSCHI Score Frequency</vt:lpstr>
      <vt:lpstr>Results: Inter-rater Reliability </vt:lpstr>
      <vt:lpstr>Results: Inter-rater Reliability </vt:lpstr>
      <vt:lpstr>Results: Inter-rater Reliability (Scoring Discrepancies) </vt:lpstr>
      <vt:lpstr>Results: Intra-Rater</vt:lpstr>
      <vt:lpstr>Results: Comparison of KOSCHI to Other Measures of Overall Health Status </vt:lpstr>
      <vt:lpstr>Results: Change in KOSCHI Scores- Baseline to Follow-Up</vt:lpstr>
      <vt:lpstr>Discussion</vt:lpstr>
      <vt:lpstr>Discussion </vt:lpstr>
      <vt:lpstr>Limitations and Next Steps</vt:lpstr>
      <vt:lpstr>References:</vt:lpstr>
      <vt:lpstr>Thank you</vt:lpstr>
      <vt:lpstr>Results: Severity Indicators</vt:lpstr>
    </vt:vector>
  </TitlesOfParts>
  <Company>Holland Bloorview Kids Rehab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 Business Meeting</dc:title>
  <dc:creator>Nadia Lise Tanel</dc:creator>
  <cp:lastModifiedBy>Kristen Sinanan</cp:lastModifiedBy>
  <cp:revision>287</cp:revision>
  <cp:lastPrinted>2015-09-10T12:39:05Z</cp:lastPrinted>
  <dcterms:created xsi:type="dcterms:W3CDTF">2013-06-28T20:39:45Z</dcterms:created>
  <dcterms:modified xsi:type="dcterms:W3CDTF">2016-04-25T18:37:16Z</dcterms:modified>
</cp:coreProperties>
</file>